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9" r:id="rId2"/>
    <p:sldId id="257" r:id="rId3"/>
    <p:sldId id="282" r:id="rId4"/>
    <p:sldId id="283" r:id="rId5"/>
    <p:sldId id="259" r:id="rId6"/>
    <p:sldId id="25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AB662-776D-472A-BE70-35B0FAF9BE73}" v="1663" dt="2021-08-09T19:15:10.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021"/>
    <p:restoredTop sz="94681"/>
  </p:normalViewPr>
  <p:slideViewPr>
    <p:cSldViewPr snapToGrid="0" snapToObjects="1" showGuides="1">
      <p:cViewPr varScale="1">
        <p:scale>
          <a:sx n="97" d="100"/>
          <a:sy n="97" d="100"/>
        </p:scale>
        <p:origin x="216" y="880"/>
      </p:cViewPr>
      <p:guideLst>
        <p:guide orient="horz" pos="864"/>
        <p:guide pos="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AD4F-D51A-CE4F-9BF4-64AFA81858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D6271-9D96-0A4B-87B3-E1D50974D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EC1E53-AA61-CF45-A38E-0EFB66CC5297}"/>
              </a:ext>
            </a:extLst>
          </p:cNvPr>
          <p:cNvSpPr>
            <a:spLocks noGrp="1"/>
          </p:cNvSpPr>
          <p:nvPr>
            <p:ph type="dt" sz="half" idx="10"/>
          </p:nvPr>
        </p:nvSpPr>
        <p:spPr/>
        <p:txBody>
          <a:bodyPr/>
          <a:lstStyle/>
          <a:p>
            <a:fld id="{6EECE964-F870-0E41-9FE5-38142943DD71}" type="datetimeFigureOut">
              <a:rPr lang="en-US" smtClean="0"/>
              <a:t>6/19/23</a:t>
            </a:fld>
            <a:endParaRPr lang="en-US"/>
          </a:p>
        </p:txBody>
      </p:sp>
      <p:sp>
        <p:nvSpPr>
          <p:cNvPr id="5" name="Footer Placeholder 4">
            <a:extLst>
              <a:ext uri="{FF2B5EF4-FFF2-40B4-BE49-F238E27FC236}">
                <a16:creationId xmlns:a16="http://schemas.microsoft.com/office/drawing/2014/main" id="{6A2C1131-FC34-874C-8883-D359C253F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D701F-03D9-D947-93D4-B9ECB20FA296}"/>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1558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DA76-EFBB-F941-A966-1AB95DA79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7B00F2-99E1-2747-B65D-ED46D625D3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1CB34-1F68-0142-B0FC-B44DF9F47878}"/>
              </a:ext>
            </a:extLst>
          </p:cNvPr>
          <p:cNvSpPr>
            <a:spLocks noGrp="1"/>
          </p:cNvSpPr>
          <p:nvPr>
            <p:ph type="dt" sz="half" idx="10"/>
          </p:nvPr>
        </p:nvSpPr>
        <p:spPr/>
        <p:txBody>
          <a:bodyPr/>
          <a:lstStyle/>
          <a:p>
            <a:fld id="{6EECE964-F870-0E41-9FE5-38142943DD71}" type="datetimeFigureOut">
              <a:rPr lang="en-US" smtClean="0"/>
              <a:t>6/19/23</a:t>
            </a:fld>
            <a:endParaRPr lang="en-US"/>
          </a:p>
        </p:txBody>
      </p:sp>
      <p:sp>
        <p:nvSpPr>
          <p:cNvPr id="5" name="Footer Placeholder 4">
            <a:extLst>
              <a:ext uri="{FF2B5EF4-FFF2-40B4-BE49-F238E27FC236}">
                <a16:creationId xmlns:a16="http://schemas.microsoft.com/office/drawing/2014/main" id="{B14DD18D-202D-B54B-AE2B-6C070878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43CD5-A658-2A4D-9439-1801C9D99458}"/>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563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71FCDC-919C-CA4C-A815-980B3A6288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7780B6-9946-8448-91F6-FFE2F31414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37C5F-BFDB-3E4B-9F8E-C05B1696F26B}"/>
              </a:ext>
            </a:extLst>
          </p:cNvPr>
          <p:cNvSpPr>
            <a:spLocks noGrp="1"/>
          </p:cNvSpPr>
          <p:nvPr>
            <p:ph type="dt" sz="half" idx="10"/>
          </p:nvPr>
        </p:nvSpPr>
        <p:spPr/>
        <p:txBody>
          <a:bodyPr/>
          <a:lstStyle/>
          <a:p>
            <a:fld id="{6EECE964-F870-0E41-9FE5-38142943DD71}" type="datetimeFigureOut">
              <a:rPr lang="en-US" smtClean="0"/>
              <a:t>6/19/23</a:t>
            </a:fld>
            <a:endParaRPr lang="en-US"/>
          </a:p>
        </p:txBody>
      </p:sp>
      <p:sp>
        <p:nvSpPr>
          <p:cNvPr id="5" name="Footer Placeholder 4">
            <a:extLst>
              <a:ext uri="{FF2B5EF4-FFF2-40B4-BE49-F238E27FC236}">
                <a16:creationId xmlns:a16="http://schemas.microsoft.com/office/drawing/2014/main" id="{7EFF9A7B-A0EB-4B4D-AEB7-69CF137E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A1E11-39AB-3948-9FCB-6C9762451E2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404084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CB00-50B4-C942-A899-D1451AEC7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1941D0-1D38-5641-A2DD-950EB427D4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A9207-0D28-D342-816D-F8EDA3DD0694}"/>
              </a:ext>
            </a:extLst>
          </p:cNvPr>
          <p:cNvSpPr>
            <a:spLocks noGrp="1"/>
          </p:cNvSpPr>
          <p:nvPr>
            <p:ph type="dt" sz="half" idx="10"/>
          </p:nvPr>
        </p:nvSpPr>
        <p:spPr/>
        <p:txBody>
          <a:bodyPr/>
          <a:lstStyle/>
          <a:p>
            <a:fld id="{6EECE964-F870-0E41-9FE5-38142943DD71}" type="datetimeFigureOut">
              <a:rPr lang="en-US" smtClean="0"/>
              <a:t>6/19/23</a:t>
            </a:fld>
            <a:endParaRPr lang="en-US"/>
          </a:p>
        </p:txBody>
      </p:sp>
      <p:sp>
        <p:nvSpPr>
          <p:cNvPr id="5" name="Footer Placeholder 4">
            <a:extLst>
              <a:ext uri="{FF2B5EF4-FFF2-40B4-BE49-F238E27FC236}">
                <a16:creationId xmlns:a16="http://schemas.microsoft.com/office/drawing/2014/main" id="{C52E771C-66A5-F041-A46C-C8042E9B2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D90BC-0A56-804B-997F-5C305234F93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79518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685D-7B5A-5E41-8EAF-429769BBE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5B8E63-14F0-7C4B-B839-27AD382C1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5C28A9-C0DF-B94F-819D-731A164011C5}"/>
              </a:ext>
            </a:extLst>
          </p:cNvPr>
          <p:cNvSpPr>
            <a:spLocks noGrp="1"/>
          </p:cNvSpPr>
          <p:nvPr>
            <p:ph type="dt" sz="half" idx="10"/>
          </p:nvPr>
        </p:nvSpPr>
        <p:spPr/>
        <p:txBody>
          <a:bodyPr/>
          <a:lstStyle/>
          <a:p>
            <a:fld id="{6EECE964-F870-0E41-9FE5-38142943DD71}" type="datetimeFigureOut">
              <a:rPr lang="en-US" smtClean="0"/>
              <a:t>6/19/23</a:t>
            </a:fld>
            <a:endParaRPr lang="en-US"/>
          </a:p>
        </p:txBody>
      </p:sp>
      <p:sp>
        <p:nvSpPr>
          <p:cNvPr id="5" name="Footer Placeholder 4">
            <a:extLst>
              <a:ext uri="{FF2B5EF4-FFF2-40B4-BE49-F238E27FC236}">
                <a16:creationId xmlns:a16="http://schemas.microsoft.com/office/drawing/2014/main" id="{4F91BED9-C99D-BE4D-9E2E-9FD6D5755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2CCAB-C2B6-9044-BAF6-D8EB23480AF3}"/>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045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899-9E7E-1742-A79B-21918FC45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C688A-9CC3-EE42-B095-6BC65AB627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3497AD-DF30-1C4D-BD19-B214491212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6D767-4E38-C442-8372-77A1B64EFA8A}"/>
              </a:ext>
            </a:extLst>
          </p:cNvPr>
          <p:cNvSpPr>
            <a:spLocks noGrp="1"/>
          </p:cNvSpPr>
          <p:nvPr>
            <p:ph type="dt" sz="half" idx="10"/>
          </p:nvPr>
        </p:nvSpPr>
        <p:spPr/>
        <p:txBody>
          <a:bodyPr/>
          <a:lstStyle/>
          <a:p>
            <a:fld id="{6EECE964-F870-0E41-9FE5-38142943DD71}" type="datetimeFigureOut">
              <a:rPr lang="en-US" smtClean="0"/>
              <a:t>6/19/23</a:t>
            </a:fld>
            <a:endParaRPr lang="en-US"/>
          </a:p>
        </p:txBody>
      </p:sp>
      <p:sp>
        <p:nvSpPr>
          <p:cNvPr id="6" name="Footer Placeholder 5">
            <a:extLst>
              <a:ext uri="{FF2B5EF4-FFF2-40B4-BE49-F238E27FC236}">
                <a16:creationId xmlns:a16="http://schemas.microsoft.com/office/drawing/2014/main" id="{A0816581-5322-A847-976F-D94A69B11E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309BF-49E6-3747-B55B-94BC01967BA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33903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2536-1DE4-7A47-A386-016FBA943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C83851-2E77-EC44-83BD-05390C2BB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6A16C2-2051-BA40-9C17-A1802E3112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72B78F-B765-8E49-9E78-1AC1408F1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E434D3-6A0A-4D4A-84FB-CCE23E3640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440FB1-D9CC-0B49-AE9F-5878A0AAB48F}"/>
              </a:ext>
            </a:extLst>
          </p:cNvPr>
          <p:cNvSpPr>
            <a:spLocks noGrp="1"/>
          </p:cNvSpPr>
          <p:nvPr>
            <p:ph type="dt" sz="half" idx="10"/>
          </p:nvPr>
        </p:nvSpPr>
        <p:spPr/>
        <p:txBody>
          <a:bodyPr/>
          <a:lstStyle/>
          <a:p>
            <a:fld id="{6EECE964-F870-0E41-9FE5-38142943DD71}" type="datetimeFigureOut">
              <a:rPr lang="en-US" smtClean="0"/>
              <a:t>6/19/23</a:t>
            </a:fld>
            <a:endParaRPr lang="en-US"/>
          </a:p>
        </p:txBody>
      </p:sp>
      <p:sp>
        <p:nvSpPr>
          <p:cNvPr id="8" name="Footer Placeholder 7">
            <a:extLst>
              <a:ext uri="{FF2B5EF4-FFF2-40B4-BE49-F238E27FC236}">
                <a16:creationId xmlns:a16="http://schemas.microsoft.com/office/drawing/2014/main" id="{4FB40F16-A558-2D4E-B42F-388ED6F866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639D33-CB03-E541-92B0-F417F7EE4E1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4525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11CA-FD74-5442-BF71-1E4931CA79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2041D4-0DBE-7A43-897B-B22E0E2546D0}"/>
              </a:ext>
            </a:extLst>
          </p:cNvPr>
          <p:cNvSpPr>
            <a:spLocks noGrp="1"/>
          </p:cNvSpPr>
          <p:nvPr>
            <p:ph type="dt" sz="half" idx="10"/>
          </p:nvPr>
        </p:nvSpPr>
        <p:spPr/>
        <p:txBody>
          <a:bodyPr/>
          <a:lstStyle/>
          <a:p>
            <a:fld id="{6EECE964-F870-0E41-9FE5-38142943DD71}" type="datetimeFigureOut">
              <a:rPr lang="en-US" smtClean="0"/>
              <a:t>6/19/23</a:t>
            </a:fld>
            <a:endParaRPr lang="en-US"/>
          </a:p>
        </p:txBody>
      </p:sp>
      <p:sp>
        <p:nvSpPr>
          <p:cNvPr id="4" name="Footer Placeholder 3">
            <a:extLst>
              <a:ext uri="{FF2B5EF4-FFF2-40B4-BE49-F238E27FC236}">
                <a16:creationId xmlns:a16="http://schemas.microsoft.com/office/drawing/2014/main" id="{5850DBF2-E963-E942-A045-ECDCDF198B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DC782F-97A5-4445-ADD2-16A5A997DB90}"/>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9635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550D9-34E2-494D-8F81-DD79230EAE06}"/>
              </a:ext>
            </a:extLst>
          </p:cNvPr>
          <p:cNvSpPr>
            <a:spLocks noGrp="1"/>
          </p:cNvSpPr>
          <p:nvPr>
            <p:ph type="dt" sz="half" idx="10"/>
          </p:nvPr>
        </p:nvSpPr>
        <p:spPr/>
        <p:txBody>
          <a:bodyPr/>
          <a:lstStyle/>
          <a:p>
            <a:fld id="{6EECE964-F870-0E41-9FE5-38142943DD71}" type="datetimeFigureOut">
              <a:rPr lang="en-US" smtClean="0"/>
              <a:t>6/19/23</a:t>
            </a:fld>
            <a:endParaRPr lang="en-US"/>
          </a:p>
        </p:txBody>
      </p:sp>
      <p:sp>
        <p:nvSpPr>
          <p:cNvPr id="3" name="Footer Placeholder 2">
            <a:extLst>
              <a:ext uri="{FF2B5EF4-FFF2-40B4-BE49-F238E27FC236}">
                <a16:creationId xmlns:a16="http://schemas.microsoft.com/office/drawing/2014/main" id="{5B154BD3-48A6-5243-B89A-ABF7547EB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5EA97B-F750-2B4F-B2F1-E76745D1244E}"/>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56589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4BA2-CCEF-9C4B-9341-1321C058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366DF-94F2-014A-B39E-D15811439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2D09A-4A40-E841-8F70-E1D544E03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27AEE-0B60-6343-B03C-96B10444F686}"/>
              </a:ext>
            </a:extLst>
          </p:cNvPr>
          <p:cNvSpPr>
            <a:spLocks noGrp="1"/>
          </p:cNvSpPr>
          <p:nvPr>
            <p:ph type="dt" sz="half" idx="10"/>
          </p:nvPr>
        </p:nvSpPr>
        <p:spPr/>
        <p:txBody>
          <a:bodyPr/>
          <a:lstStyle/>
          <a:p>
            <a:fld id="{6EECE964-F870-0E41-9FE5-38142943DD71}" type="datetimeFigureOut">
              <a:rPr lang="en-US" smtClean="0"/>
              <a:t>6/19/23</a:t>
            </a:fld>
            <a:endParaRPr lang="en-US"/>
          </a:p>
        </p:txBody>
      </p:sp>
      <p:sp>
        <p:nvSpPr>
          <p:cNvPr id="6" name="Footer Placeholder 5">
            <a:extLst>
              <a:ext uri="{FF2B5EF4-FFF2-40B4-BE49-F238E27FC236}">
                <a16:creationId xmlns:a16="http://schemas.microsoft.com/office/drawing/2014/main" id="{FEEDEC06-105B-2E46-BC96-12B86D418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9B33B3-3AB6-CA41-B81D-4E3D938DD9D7}"/>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89818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441-A4BA-BB44-8779-89F782831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56B248-D1F2-2646-A192-94B788A8B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90720E-5DD4-A642-9A31-CBA296386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F844B1-5331-5F40-92A8-DA2DCDF3BEBB}"/>
              </a:ext>
            </a:extLst>
          </p:cNvPr>
          <p:cNvSpPr>
            <a:spLocks noGrp="1"/>
          </p:cNvSpPr>
          <p:nvPr>
            <p:ph type="dt" sz="half" idx="10"/>
          </p:nvPr>
        </p:nvSpPr>
        <p:spPr/>
        <p:txBody>
          <a:bodyPr/>
          <a:lstStyle/>
          <a:p>
            <a:fld id="{6EECE964-F870-0E41-9FE5-38142943DD71}" type="datetimeFigureOut">
              <a:rPr lang="en-US" smtClean="0"/>
              <a:t>6/19/23</a:t>
            </a:fld>
            <a:endParaRPr lang="en-US"/>
          </a:p>
        </p:txBody>
      </p:sp>
      <p:sp>
        <p:nvSpPr>
          <p:cNvPr id="6" name="Footer Placeholder 5">
            <a:extLst>
              <a:ext uri="{FF2B5EF4-FFF2-40B4-BE49-F238E27FC236}">
                <a16:creationId xmlns:a16="http://schemas.microsoft.com/office/drawing/2014/main" id="{DAFB5CF2-05E5-DE46-AD28-692F9DB71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14854-AFC5-2349-BC93-AD9DF51264F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23011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D3905A-E05F-754C-8F9F-A8D1000A3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80757D-7D59-B74F-B2FA-F4236D6F7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29EBB-89B5-F042-AECF-884D5A5AB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CE964-F870-0E41-9FE5-38142943DD71}" type="datetimeFigureOut">
              <a:rPr lang="en-US" smtClean="0"/>
              <a:t>6/19/23</a:t>
            </a:fld>
            <a:endParaRPr lang="en-US"/>
          </a:p>
        </p:txBody>
      </p:sp>
      <p:sp>
        <p:nvSpPr>
          <p:cNvPr id="5" name="Footer Placeholder 4">
            <a:extLst>
              <a:ext uri="{FF2B5EF4-FFF2-40B4-BE49-F238E27FC236}">
                <a16:creationId xmlns:a16="http://schemas.microsoft.com/office/drawing/2014/main" id="{66FA4430-3170-3C4D-A968-03CE0D4A8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C085EA-4CCE-EE49-A933-CFF5955BD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81B17-8789-6B4C-B449-7FC9CCFFE3A3}" type="slidenum">
              <a:rPr lang="en-US" smtClean="0"/>
              <a:t>‹#›</a:t>
            </a:fld>
            <a:endParaRPr lang="en-US"/>
          </a:p>
        </p:txBody>
      </p:sp>
    </p:spTree>
    <p:extLst>
      <p:ext uri="{BB962C8B-B14F-4D97-AF65-F5344CB8AC3E}">
        <p14:creationId xmlns:p14="http://schemas.microsoft.com/office/powerpoint/2010/main" val="1858102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720" y="-92767"/>
            <a:ext cx="3621011" cy="2532032"/>
          </a:xfrm>
          <a:prstGeom prst="rect">
            <a:avLst/>
          </a:prstGeom>
        </p:spPr>
      </p:pic>
      <p:sp>
        <p:nvSpPr>
          <p:cNvPr id="2" name="TextBox 1">
            <a:extLst>
              <a:ext uri="{FF2B5EF4-FFF2-40B4-BE49-F238E27FC236}">
                <a16:creationId xmlns:a16="http://schemas.microsoft.com/office/drawing/2014/main" id="{D1977D83-E765-4E89-8C8B-2F208EE75A8C}"/>
              </a:ext>
            </a:extLst>
          </p:cNvPr>
          <p:cNvSpPr txBox="1"/>
          <p:nvPr/>
        </p:nvSpPr>
        <p:spPr>
          <a:xfrm>
            <a:off x="4313583" y="24392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3" name="TextBox 2">
            <a:extLst>
              <a:ext uri="{FF2B5EF4-FFF2-40B4-BE49-F238E27FC236}">
                <a16:creationId xmlns:a16="http://schemas.microsoft.com/office/drawing/2014/main" id="{6C710376-113F-8F17-7D14-C5D7996D9A17}"/>
              </a:ext>
            </a:extLst>
          </p:cNvPr>
          <p:cNvSpPr txBox="1"/>
          <p:nvPr/>
        </p:nvSpPr>
        <p:spPr>
          <a:xfrm>
            <a:off x="2862467" y="2439265"/>
            <a:ext cx="6175513" cy="738664"/>
          </a:xfrm>
          <a:prstGeom prst="rect">
            <a:avLst/>
          </a:prstGeom>
          <a:noFill/>
        </p:spPr>
        <p:txBody>
          <a:bodyPr wrap="square" rtlCol="0">
            <a:spAutoFit/>
          </a:bodyPr>
          <a:lstStyle/>
          <a:p>
            <a:pPr algn="ctr"/>
            <a:r>
              <a:rPr lang="en-IN" sz="2400" b="0" i="0" dirty="0">
                <a:solidFill>
                  <a:schemeClr val="bg1"/>
                </a:solidFill>
                <a:effectLst/>
                <a:latin typeface="Lato Extended"/>
              </a:rPr>
              <a:t>G2M insight for Cab Investment firm</a:t>
            </a:r>
          </a:p>
          <a:p>
            <a:endParaRPr lang="en-US" dirty="0"/>
          </a:p>
        </p:txBody>
      </p:sp>
      <p:sp>
        <p:nvSpPr>
          <p:cNvPr id="4" name="TextBox 3">
            <a:extLst>
              <a:ext uri="{FF2B5EF4-FFF2-40B4-BE49-F238E27FC236}">
                <a16:creationId xmlns:a16="http://schemas.microsoft.com/office/drawing/2014/main" id="{A78E2087-8069-B7F9-17A2-A243F20A6E2D}"/>
              </a:ext>
            </a:extLst>
          </p:cNvPr>
          <p:cNvSpPr txBox="1"/>
          <p:nvPr/>
        </p:nvSpPr>
        <p:spPr>
          <a:xfrm>
            <a:off x="5059016" y="3864738"/>
            <a:ext cx="1782417" cy="369332"/>
          </a:xfrm>
          <a:prstGeom prst="rect">
            <a:avLst/>
          </a:prstGeom>
          <a:noFill/>
        </p:spPr>
        <p:txBody>
          <a:bodyPr wrap="square" rtlCol="0">
            <a:spAutoFit/>
          </a:bodyPr>
          <a:lstStyle/>
          <a:p>
            <a:r>
              <a:rPr lang="en-US" dirty="0"/>
              <a:t>  </a:t>
            </a:r>
            <a:r>
              <a:rPr lang="en-US" dirty="0">
                <a:solidFill>
                  <a:schemeClr val="bg1"/>
                </a:solidFill>
              </a:rPr>
              <a:t>Himani Aryan</a:t>
            </a:r>
          </a:p>
        </p:txBody>
      </p:sp>
    </p:spTree>
    <p:extLst>
      <p:ext uri="{BB962C8B-B14F-4D97-AF65-F5344CB8AC3E}">
        <p14:creationId xmlns:p14="http://schemas.microsoft.com/office/powerpoint/2010/main" val="1491976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C45489-D343-7592-9BC4-34AFFAA7250E}"/>
              </a:ext>
            </a:extLst>
          </p:cNvPr>
          <p:cNvPicPr>
            <a:picLocks noChangeAspect="1"/>
          </p:cNvPicPr>
          <p:nvPr/>
        </p:nvPicPr>
        <p:blipFill>
          <a:blip r:embed="rId2"/>
          <a:stretch>
            <a:fillRect/>
          </a:stretch>
        </p:blipFill>
        <p:spPr>
          <a:xfrm>
            <a:off x="1205848" y="1274246"/>
            <a:ext cx="5503842" cy="4132641"/>
          </a:xfrm>
          <a:prstGeom prst="rect">
            <a:avLst/>
          </a:prstGeom>
        </p:spPr>
      </p:pic>
      <p:sp>
        <p:nvSpPr>
          <p:cNvPr id="4" name="TextBox 3">
            <a:extLst>
              <a:ext uri="{FF2B5EF4-FFF2-40B4-BE49-F238E27FC236}">
                <a16:creationId xmlns:a16="http://schemas.microsoft.com/office/drawing/2014/main" id="{83D2D816-9923-ACB0-AB3E-E987FB0C4BE9}"/>
              </a:ext>
            </a:extLst>
          </p:cNvPr>
          <p:cNvSpPr txBox="1"/>
          <p:nvPr/>
        </p:nvSpPr>
        <p:spPr>
          <a:xfrm>
            <a:off x="622852" y="477943"/>
            <a:ext cx="2875722" cy="369332"/>
          </a:xfrm>
          <a:prstGeom prst="rect">
            <a:avLst/>
          </a:prstGeom>
          <a:solidFill>
            <a:schemeClr val="tx1"/>
          </a:solidFill>
        </p:spPr>
        <p:txBody>
          <a:bodyPr wrap="square" rtlCol="0">
            <a:spAutoFit/>
          </a:bodyPr>
          <a:lstStyle/>
          <a:p>
            <a:r>
              <a:rPr lang="en-US" dirty="0">
                <a:solidFill>
                  <a:schemeClr val="bg1"/>
                </a:solidFill>
              </a:rPr>
              <a:t>City wise customer analysis</a:t>
            </a:r>
          </a:p>
        </p:txBody>
      </p:sp>
      <p:sp>
        <p:nvSpPr>
          <p:cNvPr id="5" name="TextBox 4">
            <a:extLst>
              <a:ext uri="{FF2B5EF4-FFF2-40B4-BE49-F238E27FC236}">
                <a16:creationId xmlns:a16="http://schemas.microsoft.com/office/drawing/2014/main" id="{951078E1-C395-5295-F9AA-FDFB84D3D128}"/>
              </a:ext>
            </a:extLst>
          </p:cNvPr>
          <p:cNvSpPr txBox="1"/>
          <p:nvPr/>
        </p:nvSpPr>
        <p:spPr>
          <a:xfrm>
            <a:off x="7063408" y="847275"/>
            <a:ext cx="4850296" cy="5355312"/>
          </a:xfrm>
          <a:prstGeom prst="rect">
            <a:avLst/>
          </a:prstGeom>
          <a:solidFill>
            <a:schemeClr val="tx1"/>
          </a:solidFill>
        </p:spPr>
        <p:txBody>
          <a:bodyPr wrap="square" rtlCol="0">
            <a:spAutoFit/>
          </a:bodyPr>
          <a:lstStyle/>
          <a:p>
            <a:r>
              <a:rPr lang="en-IN" i="1" dirty="0">
                <a:solidFill>
                  <a:schemeClr val="bg1"/>
                </a:solidFill>
                <a:effectLst/>
              </a:rPr>
              <a:t>Yellow Cab shows a higher frequency of total customers compared to Pink Cab in some cities.</a:t>
            </a:r>
            <a:r>
              <a:rPr lang="en-IN" dirty="0">
                <a:solidFill>
                  <a:schemeClr val="bg1"/>
                </a:solidFill>
              </a:rPr>
              <a:t> </a:t>
            </a:r>
            <a:endParaRPr lang="en-IN" i="1" dirty="0">
              <a:solidFill>
                <a:schemeClr val="bg1"/>
              </a:solidFill>
            </a:endParaRPr>
          </a:p>
          <a:p>
            <a:r>
              <a:rPr lang="en-IN" i="1" dirty="0">
                <a:solidFill>
                  <a:schemeClr val="bg1"/>
                </a:solidFill>
                <a:effectLst/>
              </a:rPr>
              <a:t>However, in other cities, Pink Cab has a higher customer frequency compared to Yellow Cab.</a:t>
            </a:r>
          </a:p>
          <a:p>
            <a:pPr algn="l"/>
            <a:r>
              <a:rPr lang="en-IN" b="0" i="0" dirty="0">
                <a:solidFill>
                  <a:srgbClr val="D1D5DB"/>
                </a:solidFill>
                <a:effectLst/>
              </a:rPr>
              <a:t>Upon a comprehensive analysis of customer data, a notable trend emerges, indicating that the Yellow Cab company exhibits a higher frequency of total customers in certain cities. This observation showcases the Yellow Cab's strong market presence and customer appeal within these specific locations. It suggests that the Yellow Cab has successfully established itself as a preferred choice among customers, leading to a larger customer base in these particular cities.</a:t>
            </a:r>
          </a:p>
          <a:p>
            <a:pPr algn="l"/>
            <a:r>
              <a:rPr lang="en-IN" b="0" i="0" dirty="0">
                <a:solidFill>
                  <a:srgbClr val="D1D5DB"/>
                </a:solidFill>
                <a:effectLst/>
              </a:rPr>
              <a:t>On the other hand, it is intriguing to note that the Pink Cab company demonstrates a higher customer frequency compared to the Yellow Cab in other cities.</a:t>
            </a:r>
          </a:p>
          <a:p>
            <a:endParaRPr lang="en-US" dirty="0">
              <a:solidFill>
                <a:schemeClr val="bg1"/>
              </a:solidFill>
            </a:endParaRPr>
          </a:p>
        </p:txBody>
      </p:sp>
    </p:spTree>
    <p:extLst>
      <p:ext uri="{BB962C8B-B14F-4D97-AF65-F5344CB8AC3E}">
        <p14:creationId xmlns:p14="http://schemas.microsoft.com/office/powerpoint/2010/main" val="932355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88D12E-FB05-2B65-5BF0-5450242B9AEB}"/>
              </a:ext>
            </a:extLst>
          </p:cNvPr>
          <p:cNvSpPr txBox="1"/>
          <p:nvPr/>
        </p:nvSpPr>
        <p:spPr>
          <a:xfrm>
            <a:off x="371060" y="556591"/>
            <a:ext cx="4850295" cy="923330"/>
          </a:xfrm>
          <a:prstGeom prst="rect">
            <a:avLst/>
          </a:prstGeom>
          <a:solidFill>
            <a:schemeClr val="tx1"/>
          </a:solidFill>
        </p:spPr>
        <p:txBody>
          <a:bodyPr wrap="square" rtlCol="0">
            <a:spAutoFit/>
          </a:bodyPr>
          <a:lstStyle/>
          <a:p>
            <a:endParaRPr lang="en-IN" b="1" i="0" dirty="0">
              <a:effectLst/>
              <a:latin typeface="-apple-system"/>
            </a:endParaRPr>
          </a:p>
          <a:p>
            <a:pPr algn="ctr"/>
            <a:r>
              <a:rPr lang="en-IN" b="1" i="0" dirty="0">
                <a:solidFill>
                  <a:schemeClr val="bg1"/>
                </a:solidFill>
                <a:effectLst/>
                <a:latin typeface="-apple-system"/>
              </a:rPr>
              <a:t>price charged with respect to distance</a:t>
            </a:r>
          </a:p>
          <a:p>
            <a:endParaRPr lang="en-US" dirty="0"/>
          </a:p>
        </p:txBody>
      </p:sp>
      <p:pic>
        <p:nvPicPr>
          <p:cNvPr id="4" name="Picture 3">
            <a:extLst>
              <a:ext uri="{FF2B5EF4-FFF2-40B4-BE49-F238E27FC236}">
                <a16:creationId xmlns:a16="http://schemas.microsoft.com/office/drawing/2014/main" id="{172883CB-AF30-0642-E0CB-035F16C5D4FD}"/>
              </a:ext>
            </a:extLst>
          </p:cNvPr>
          <p:cNvPicPr>
            <a:picLocks noChangeAspect="1"/>
          </p:cNvPicPr>
          <p:nvPr/>
        </p:nvPicPr>
        <p:blipFill>
          <a:blip r:embed="rId2"/>
          <a:stretch>
            <a:fillRect/>
          </a:stretch>
        </p:blipFill>
        <p:spPr>
          <a:xfrm>
            <a:off x="736875" y="1561655"/>
            <a:ext cx="4484480" cy="3034625"/>
          </a:xfrm>
          <a:prstGeom prst="rect">
            <a:avLst/>
          </a:prstGeom>
        </p:spPr>
      </p:pic>
      <p:sp>
        <p:nvSpPr>
          <p:cNvPr id="5" name="TextBox 4">
            <a:extLst>
              <a:ext uri="{FF2B5EF4-FFF2-40B4-BE49-F238E27FC236}">
                <a16:creationId xmlns:a16="http://schemas.microsoft.com/office/drawing/2014/main" id="{3E35CC9F-7CFD-0FA7-566A-DBD260641284}"/>
              </a:ext>
            </a:extLst>
          </p:cNvPr>
          <p:cNvSpPr txBox="1"/>
          <p:nvPr/>
        </p:nvSpPr>
        <p:spPr>
          <a:xfrm>
            <a:off x="577851" y="4583024"/>
            <a:ext cx="5952849" cy="2031325"/>
          </a:xfrm>
          <a:prstGeom prst="rect">
            <a:avLst/>
          </a:prstGeom>
          <a:solidFill>
            <a:schemeClr val="tx1"/>
          </a:solidFill>
        </p:spPr>
        <p:txBody>
          <a:bodyPr wrap="square" rtlCol="0">
            <a:spAutoFit/>
          </a:bodyPr>
          <a:lstStyle/>
          <a:p>
            <a:r>
              <a:rPr lang="en-US" dirty="0">
                <a:solidFill>
                  <a:schemeClr val="bg1"/>
                </a:solidFill>
              </a:rPr>
              <a:t>The price charged distribution of yellow cab (yellow color)  is much more comparatively to pink cab (blue color) . </a:t>
            </a:r>
            <a:r>
              <a:rPr lang="en-IN" b="0" i="0" dirty="0">
                <a:solidFill>
                  <a:srgbClr val="D1D5DB"/>
                </a:solidFill>
                <a:effectLst/>
                <a:latin typeface="Söhne"/>
              </a:rPr>
              <a:t>The price charged distribution analysis reveals that the Yellow Cab charges higher prices compared to the Pink Cab. This disparity in pricing strategies reflects the different market positioning and customer perceptions of value between the two companies.</a:t>
            </a:r>
            <a:endParaRPr lang="en-US" dirty="0">
              <a:solidFill>
                <a:schemeClr val="bg1"/>
              </a:solidFill>
            </a:endParaRPr>
          </a:p>
        </p:txBody>
      </p:sp>
      <p:pic>
        <p:nvPicPr>
          <p:cNvPr id="7" name="Picture 6">
            <a:extLst>
              <a:ext uri="{FF2B5EF4-FFF2-40B4-BE49-F238E27FC236}">
                <a16:creationId xmlns:a16="http://schemas.microsoft.com/office/drawing/2014/main" id="{9B2C5970-85F4-9FDC-1B09-FDA0C3B83194}"/>
              </a:ext>
            </a:extLst>
          </p:cNvPr>
          <p:cNvPicPr>
            <a:picLocks noChangeAspect="1"/>
          </p:cNvPicPr>
          <p:nvPr/>
        </p:nvPicPr>
        <p:blipFill>
          <a:blip r:embed="rId3"/>
          <a:stretch>
            <a:fillRect/>
          </a:stretch>
        </p:blipFill>
        <p:spPr>
          <a:xfrm>
            <a:off x="6970645" y="468618"/>
            <a:ext cx="3709738" cy="2872409"/>
          </a:xfrm>
          <a:prstGeom prst="rect">
            <a:avLst/>
          </a:prstGeom>
        </p:spPr>
      </p:pic>
      <p:pic>
        <p:nvPicPr>
          <p:cNvPr id="9" name="Picture 8">
            <a:extLst>
              <a:ext uri="{FF2B5EF4-FFF2-40B4-BE49-F238E27FC236}">
                <a16:creationId xmlns:a16="http://schemas.microsoft.com/office/drawing/2014/main" id="{C9F481C5-5328-63CD-1083-579FB5F7703B}"/>
              </a:ext>
            </a:extLst>
          </p:cNvPr>
          <p:cNvPicPr>
            <a:picLocks noChangeAspect="1"/>
          </p:cNvPicPr>
          <p:nvPr/>
        </p:nvPicPr>
        <p:blipFill>
          <a:blip r:embed="rId4"/>
          <a:stretch>
            <a:fillRect/>
          </a:stretch>
        </p:blipFill>
        <p:spPr>
          <a:xfrm>
            <a:off x="6970645" y="3508512"/>
            <a:ext cx="3803372" cy="2666841"/>
          </a:xfrm>
          <a:prstGeom prst="rect">
            <a:avLst/>
          </a:prstGeom>
        </p:spPr>
      </p:pic>
    </p:spTree>
    <p:extLst>
      <p:ext uri="{BB962C8B-B14F-4D97-AF65-F5344CB8AC3E}">
        <p14:creationId xmlns:p14="http://schemas.microsoft.com/office/powerpoint/2010/main" val="351211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84DD83-3C86-8272-8D51-FE3BBA57A68B}"/>
              </a:ext>
            </a:extLst>
          </p:cNvPr>
          <p:cNvPicPr>
            <a:picLocks noChangeAspect="1"/>
          </p:cNvPicPr>
          <p:nvPr/>
        </p:nvPicPr>
        <p:blipFill>
          <a:blip r:embed="rId2"/>
          <a:stretch>
            <a:fillRect/>
          </a:stretch>
        </p:blipFill>
        <p:spPr>
          <a:xfrm>
            <a:off x="1272761" y="1877668"/>
            <a:ext cx="5736543" cy="4019550"/>
          </a:xfrm>
          <a:prstGeom prst="rect">
            <a:avLst/>
          </a:prstGeom>
        </p:spPr>
      </p:pic>
      <p:sp>
        <p:nvSpPr>
          <p:cNvPr id="4" name="TextBox 3">
            <a:extLst>
              <a:ext uri="{FF2B5EF4-FFF2-40B4-BE49-F238E27FC236}">
                <a16:creationId xmlns:a16="http://schemas.microsoft.com/office/drawing/2014/main" id="{8C5FF9C4-EC9E-EDFA-67EB-E36A289F8651}"/>
              </a:ext>
            </a:extLst>
          </p:cNvPr>
          <p:cNvSpPr txBox="1"/>
          <p:nvPr/>
        </p:nvSpPr>
        <p:spPr>
          <a:xfrm>
            <a:off x="834887" y="516835"/>
            <a:ext cx="4280452" cy="1200329"/>
          </a:xfrm>
          <a:prstGeom prst="rect">
            <a:avLst/>
          </a:prstGeom>
          <a:solidFill>
            <a:schemeClr val="tx1"/>
          </a:solidFill>
        </p:spPr>
        <p:txBody>
          <a:bodyPr wrap="square" rtlCol="0">
            <a:spAutoFit/>
          </a:bodyPr>
          <a:lstStyle/>
          <a:p>
            <a:pPr algn="ctr"/>
            <a:endParaRPr lang="en-IN" b="1" i="0" dirty="0">
              <a:effectLst/>
              <a:latin typeface="-apple-system"/>
            </a:endParaRPr>
          </a:p>
          <a:p>
            <a:pPr algn="ctr"/>
            <a:r>
              <a:rPr lang="en-IN" b="1" i="0" dirty="0">
                <a:solidFill>
                  <a:schemeClr val="bg1"/>
                </a:solidFill>
                <a:effectLst/>
                <a:latin typeface="-apple-system"/>
              </a:rPr>
              <a:t>number of unique customers for each combination of company and gender</a:t>
            </a:r>
          </a:p>
          <a:p>
            <a:endParaRPr lang="en-US" dirty="0"/>
          </a:p>
        </p:txBody>
      </p:sp>
      <p:sp>
        <p:nvSpPr>
          <p:cNvPr id="5" name="TextBox 4">
            <a:extLst>
              <a:ext uri="{FF2B5EF4-FFF2-40B4-BE49-F238E27FC236}">
                <a16:creationId xmlns:a16="http://schemas.microsoft.com/office/drawing/2014/main" id="{3587BF9B-051D-54A0-6BA2-8659EE91F400}"/>
              </a:ext>
            </a:extLst>
          </p:cNvPr>
          <p:cNvSpPr txBox="1"/>
          <p:nvPr/>
        </p:nvSpPr>
        <p:spPr>
          <a:xfrm>
            <a:off x="7209185" y="1583803"/>
            <a:ext cx="4147928" cy="3139321"/>
          </a:xfrm>
          <a:prstGeom prst="rect">
            <a:avLst/>
          </a:prstGeom>
          <a:solidFill>
            <a:schemeClr val="tx1"/>
          </a:solidFill>
        </p:spPr>
        <p:txBody>
          <a:bodyPr wrap="square" rtlCol="0">
            <a:spAutoFit/>
          </a:bodyPr>
          <a:lstStyle/>
          <a:p>
            <a:r>
              <a:rPr lang="en-IN" b="0" i="0" dirty="0">
                <a:solidFill>
                  <a:srgbClr val="D1D5DB"/>
                </a:solidFill>
                <a:effectLst/>
                <a:latin typeface="Söhne"/>
              </a:rPr>
              <a:t>A thorough analysis of customer data indicates that the Yellow Cab service is consistently favoured by both male and female passengers. </a:t>
            </a:r>
          </a:p>
          <a:p>
            <a:r>
              <a:rPr lang="en-IN" b="0" i="0" dirty="0">
                <a:solidFill>
                  <a:srgbClr val="D1D5DB"/>
                </a:solidFill>
                <a:effectLst/>
                <a:latin typeface="Söhne"/>
              </a:rPr>
              <a:t>This finding highlights the broad appeal and popularity of the Yellow Cab brand among diverse demographic segments. The data reveals a significant trend where customers, regardless of gender, tend to choose the Yellow Cab as their preferred mode of transportation.</a:t>
            </a:r>
            <a:endParaRPr lang="en-US" dirty="0">
              <a:solidFill>
                <a:schemeClr val="bg1"/>
              </a:solidFill>
            </a:endParaRPr>
          </a:p>
        </p:txBody>
      </p:sp>
    </p:spTree>
    <p:extLst>
      <p:ext uri="{BB962C8B-B14F-4D97-AF65-F5344CB8AC3E}">
        <p14:creationId xmlns:p14="http://schemas.microsoft.com/office/powerpoint/2010/main" val="1550740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AD5BE5-5D6E-80F4-2C0E-5E686CA8C8A7}"/>
              </a:ext>
            </a:extLst>
          </p:cNvPr>
          <p:cNvPicPr>
            <a:picLocks noChangeAspect="1"/>
          </p:cNvPicPr>
          <p:nvPr/>
        </p:nvPicPr>
        <p:blipFill>
          <a:blip r:embed="rId2"/>
          <a:stretch>
            <a:fillRect/>
          </a:stretch>
        </p:blipFill>
        <p:spPr>
          <a:xfrm>
            <a:off x="390664" y="1519031"/>
            <a:ext cx="6368826" cy="4020377"/>
          </a:xfrm>
          <a:prstGeom prst="rect">
            <a:avLst/>
          </a:prstGeom>
        </p:spPr>
      </p:pic>
      <p:sp>
        <p:nvSpPr>
          <p:cNvPr id="4" name="TextBox 3">
            <a:extLst>
              <a:ext uri="{FF2B5EF4-FFF2-40B4-BE49-F238E27FC236}">
                <a16:creationId xmlns:a16="http://schemas.microsoft.com/office/drawing/2014/main" id="{9AFC60CF-946B-145B-6F17-B046817CFF1C}"/>
              </a:ext>
            </a:extLst>
          </p:cNvPr>
          <p:cNvSpPr txBox="1"/>
          <p:nvPr/>
        </p:nvSpPr>
        <p:spPr>
          <a:xfrm>
            <a:off x="609600" y="543339"/>
            <a:ext cx="5989983" cy="649357"/>
          </a:xfrm>
          <a:prstGeom prst="rect">
            <a:avLst/>
          </a:prstGeom>
          <a:solidFill>
            <a:schemeClr val="tx1"/>
          </a:solidFill>
        </p:spPr>
        <p:txBody>
          <a:bodyPr wrap="square" rtlCol="0">
            <a:spAutoFit/>
          </a:bodyPr>
          <a:lstStyle/>
          <a:p>
            <a:r>
              <a:rPr lang="en-IN" b="1" i="0" dirty="0">
                <a:solidFill>
                  <a:schemeClr val="bg1"/>
                </a:solidFill>
                <a:effectLst/>
                <a:latin typeface="-apple-system"/>
              </a:rPr>
              <a:t>the average price charged and cost of trip for each company</a:t>
            </a:r>
          </a:p>
          <a:p>
            <a:endParaRPr lang="en-US" dirty="0"/>
          </a:p>
        </p:txBody>
      </p:sp>
      <p:sp>
        <p:nvSpPr>
          <p:cNvPr id="5" name="TextBox 4">
            <a:extLst>
              <a:ext uri="{FF2B5EF4-FFF2-40B4-BE49-F238E27FC236}">
                <a16:creationId xmlns:a16="http://schemas.microsoft.com/office/drawing/2014/main" id="{679F4433-2CA7-8B27-85E7-3CEB6BDE0DCC}"/>
              </a:ext>
            </a:extLst>
          </p:cNvPr>
          <p:cNvSpPr txBox="1"/>
          <p:nvPr/>
        </p:nvSpPr>
        <p:spPr>
          <a:xfrm>
            <a:off x="6864626" y="366093"/>
            <a:ext cx="5181600" cy="6186309"/>
          </a:xfrm>
          <a:prstGeom prst="rect">
            <a:avLst/>
          </a:prstGeom>
          <a:solidFill>
            <a:schemeClr val="tx1"/>
          </a:solidFill>
        </p:spPr>
        <p:txBody>
          <a:bodyPr wrap="square" rtlCol="0">
            <a:spAutoFit/>
          </a:bodyPr>
          <a:lstStyle/>
          <a:p>
            <a:pPr algn="l"/>
            <a:endParaRPr lang="en-IN" b="0" i="0" dirty="0">
              <a:solidFill>
                <a:srgbClr val="D1D5DB"/>
              </a:solidFill>
              <a:effectLst/>
            </a:endParaRPr>
          </a:p>
          <a:p>
            <a:pPr algn="l"/>
            <a:r>
              <a:rPr lang="en-IN" b="0" i="0" dirty="0">
                <a:solidFill>
                  <a:srgbClr val="D1D5DB"/>
                </a:solidFill>
                <a:effectLst/>
              </a:rPr>
              <a:t>An insightful analysis of the profit (cost of trip) and </a:t>
            </a:r>
          </a:p>
          <a:p>
            <a:pPr algn="l"/>
            <a:r>
              <a:rPr lang="en-IN" b="0" i="0" dirty="0">
                <a:solidFill>
                  <a:srgbClr val="D1D5DB"/>
                </a:solidFill>
                <a:effectLst/>
              </a:rPr>
              <a:t>revenue (price charged) bars reveals valuable information about the profitability and financial performance of specific companies. When the profit bar consistently surpasses the revenue bar for a particular company, it indicates that the profit margin is relatively lower compared to another company.</a:t>
            </a:r>
          </a:p>
          <a:p>
            <a:pPr algn="l"/>
            <a:endParaRPr lang="en-IN" b="0" i="0" dirty="0">
              <a:solidFill>
                <a:srgbClr val="D1D5DB"/>
              </a:solidFill>
              <a:effectLst/>
            </a:endParaRPr>
          </a:p>
          <a:p>
            <a:pPr algn="l"/>
            <a:endParaRPr lang="en-IN" b="0" i="0" dirty="0">
              <a:solidFill>
                <a:srgbClr val="D1D5DB"/>
              </a:solidFill>
              <a:effectLst/>
            </a:endParaRPr>
          </a:p>
          <a:p>
            <a:pPr algn="l"/>
            <a:r>
              <a:rPr lang="en-IN" b="0" i="0" dirty="0">
                <a:solidFill>
                  <a:srgbClr val="D1D5DB"/>
                </a:solidFill>
                <a:effectLst/>
              </a:rPr>
              <a:t>Specifically, in the case of the Pink Cab company, this disparity between the profit and revenue bars is noticeably higher, indicating a significantly lower profit margin. This finding highlights a potential concern regarding the financial viability and profitability of the Pink Cab company. The substantial difference between the profit and revenue bars suggests that the costs associated with operating the Pink Cab service are relatively higher compared to the revenue generated from the fares charged.</a:t>
            </a:r>
          </a:p>
          <a:p>
            <a:br>
              <a:rPr lang="en-IN" dirty="0"/>
            </a:br>
            <a:r>
              <a:rPr lang="en-IN" i="1" dirty="0">
                <a:effectLst/>
              </a:rPr>
              <a:t>.</a:t>
            </a:r>
            <a:endParaRPr lang="en-US" dirty="0"/>
          </a:p>
        </p:txBody>
      </p:sp>
    </p:spTree>
    <p:extLst>
      <p:ext uri="{BB962C8B-B14F-4D97-AF65-F5344CB8AC3E}">
        <p14:creationId xmlns:p14="http://schemas.microsoft.com/office/powerpoint/2010/main" val="1052317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3A26CE-EFC5-F922-B36A-A13B545AB53E}"/>
              </a:ext>
            </a:extLst>
          </p:cNvPr>
          <p:cNvSpPr txBox="1"/>
          <p:nvPr/>
        </p:nvSpPr>
        <p:spPr>
          <a:xfrm>
            <a:off x="4320209" y="477078"/>
            <a:ext cx="2120347" cy="369332"/>
          </a:xfrm>
          <a:prstGeom prst="rect">
            <a:avLst/>
          </a:prstGeom>
          <a:solidFill>
            <a:schemeClr val="tx1"/>
          </a:solidFill>
        </p:spPr>
        <p:txBody>
          <a:bodyPr wrap="square" rtlCol="0">
            <a:spAutoFit/>
          </a:bodyPr>
          <a:lstStyle/>
          <a:p>
            <a:r>
              <a:rPr lang="en-US" dirty="0">
                <a:solidFill>
                  <a:schemeClr val="bg1"/>
                </a:solidFill>
              </a:rPr>
              <a:t>Hypothesis Testing</a:t>
            </a:r>
            <a:r>
              <a:rPr lang="en-US" dirty="0"/>
              <a:t>:</a:t>
            </a:r>
          </a:p>
        </p:txBody>
      </p:sp>
      <p:sp>
        <p:nvSpPr>
          <p:cNvPr id="4" name="TextBox 3">
            <a:extLst>
              <a:ext uri="{FF2B5EF4-FFF2-40B4-BE49-F238E27FC236}">
                <a16:creationId xmlns:a16="http://schemas.microsoft.com/office/drawing/2014/main" id="{E53D0BA2-C54D-B355-BD13-7FEF2FD8C97B}"/>
              </a:ext>
            </a:extLst>
          </p:cNvPr>
          <p:cNvSpPr txBox="1"/>
          <p:nvPr/>
        </p:nvSpPr>
        <p:spPr>
          <a:xfrm>
            <a:off x="384313" y="1555870"/>
            <a:ext cx="11648660" cy="923330"/>
          </a:xfrm>
          <a:prstGeom prst="rect">
            <a:avLst/>
          </a:prstGeom>
          <a:noFill/>
        </p:spPr>
        <p:txBody>
          <a:bodyPr wrap="square">
            <a:spAutoFit/>
          </a:bodyPr>
          <a:lstStyle/>
          <a:p>
            <a:pPr marL="285750" indent="-285750">
              <a:buFont typeface="Wingdings" pitchFamily="2" charset="2"/>
              <a:buChar char="Ø"/>
            </a:pPr>
            <a:r>
              <a:rPr lang="en-IN" i="1" dirty="0">
                <a:effectLst/>
                <a:highlight>
                  <a:srgbClr val="008080"/>
                </a:highlight>
              </a:rPr>
              <a:t>Hypothesis: Is there a significant difference in profit based on gender between the two cab companies?</a:t>
            </a:r>
          </a:p>
          <a:p>
            <a:pPr marL="285750" indent="-285750">
              <a:buFont typeface="Wingdings" pitchFamily="2" charset="2"/>
              <a:buChar char="Ø"/>
            </a:pPr>
            <a:r>
              <a:rPr lang="en-IN" dirty="0"/>
              <a:t> </a:t>
            </a:r>
            <a:r>
              <a:rPr lang="en-IN" i="1" dirty="0">
                <a:effectLst/>
                <a:highlight>
                  <a:srgbClr val="FFFF00"/>
                </a:highlight>
              </a:rPr>
              <a:t>Null Hypothesis (H0)</a:t>
            </a:r>
            <a:r>
              <a:rPr lang="en-IN" i="1" dirty="0">
                <a:effectLst/>
              </a:rPr>
              <a:t>: There is no significant difference in profit based on gender between the two cab companies.</a:t>
            </a:r>
          </a:p>
          <a:p>
            <a:pPr marL="285750" indent="-285750">
              <a:buFont typeface="Wingdings" pitchFamily="2" charset="2"/>
              <a:buChar char="Ø"/>
            </a:pPr>
            <a:r>
              <a:rPr lang="en-IN" dirty="0"/>
              <a:t> </a:t>
            </a:r>
            <a:r>
              <a:rPr lang="en-IN" i="1" dirty="0">
                <a:effectLst/>
                <a:highlight>
                  <a:srgbClr val="FFFF00"/>
                </a:highlight>
              </a:rPr>
              <a:t>Alternate Hypothesis (H1</a:t>
            </a:r>
            <a:r>
              <a:rPr lang="en-IN" i="1" dirty="0">
                <a:effectLst/>
              </a:rPr>
              <a:t>): There is a significant difference in profit based on gender between the two cab companies.</a:t>
            </a:r>
            <a:endParaRPr lang="en-US" dirty="0"/>
          </a:p>
        </p:txBody>
      </p:sp>
      <p:sp>
        <p:nvSpPr>
          <p:cNvPr id="6" name="TextBox 5">
            <a:extLst>
              <a:ext uri="{FF2B5EF4-FFF2-40B4-BE49-F238E27FC236}">
                <a16:creationId xmlns:a16="http://schemas.microsoft.com/office/drawing/2014/main" id="{ECA875B9-EEA2-FA74-90DD-20CF2D1B0293}"/>
              </a:ext>
            </a:extLst>
          </p:cNvPr>
          <p:cNvSpPr txBox="1"/>
          <p:nvPr/>
        </p:nvSpPr>
        <p:spPr>
          <a:xfrm>
            <a:off x="2570922" y="3170294"/>
            <a:ext cx="6096000" cy="1754326"/>
          </a:xfrm>
          <a:prstGeom prst="rect">
            <a:avLst/>
          </a:prstGeom>
          <a:solidFill>
            <a:schemeClr val="tx1"/>
          </a:solidFill>
        </p:spPr>
        <p:txBody>
          <a:bodyPr wrap="square">
            <a:spAutoFit/>
          </a:bodyPr>
          <a:lstStyle/>
          <a:p>
            <a:r>
              <a:rPr lang="en-IN" dirty="0">
                <a:solidFill>
                  <a:schemeClr val="bg1"/>
                </a:solidFill>
              </a:rPr>
              <a:t>Yellow cab: We accept the alternate hypothesis that there is a statistical difference P value is 6.053552471711072e-25</a:t>
            </a:r>
          </a:p>
          <a:p>
            <a:endParaRPr lang="en-IN" dirty="0">
              <a:solidFill>
                <a:schemeClr val="bg1"/>
              </a:solidFill>
            </a:endParaRPr>
          </a:p>
          <a:p>
            <a:endParaRPr lang="en-IN" dirty="0">
              <a:solidFill>
                <a:schemeClr val="bg1"/>
              </a:solidFill>
            </a:endParaRPr>
          </a:p>
          <a:p>
            <a:r>
              <a:rPr lang="en-IN" dirty="0">
                <a:solidFill>
                  <a:schemeClr val="bg1"/>
                </a:solidFill>
              </a:rPr>
              <a:t>Pink cab: We accept the null hypothesis that there is no difference P value is 0.11412653488446957</a:t>
            </a:r>
            <a:endParaRPr lang="en-US" dirty="0">
              <a:solidFill>
                <a:schemeClr val="bg1"/>
              </a:solidFill>
            </a:endParaRPr>
          </a:p>
        </p:txBody>
      </p:sp>
      <p:sp>
        <p:nvSpPr>
          <p:cNvPr id="7" name="Rectangle 6">
            <a:extLst>
              <a:ext uri="{FF2B5EF4-FFF2-40B4-BE49-F238E27FC236}">
                <a16:creationId xmlns:a16="http://schemas.microsoft.com/office/drawing/2014/main" id="{D37228DF-C145-84AE-D2F4-D8AE11A07FE1}"/>
              </a:ext>
            </a:extLst>
          </p:cNvPr>
          <p:cNvSpPr/>
          <p:nvPr/>
        </p:nvSpPr>
        <p:spPr>
          <a:xfrm>
            <a:off x="621644" y="847984"/>
            <a:ext cx="2864887" cy="707886"/>
          </a:xfrm>
          <a:prstGeom prst="rect">
            <a:avLst/>
          </a:prstGeom>
          <a:noFill/>
        </p:spPr>
        <p:txBody>
          <a:bodyPr wrap="non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Hypothesis 1</a:t>
            </a:r>
          </a:p>
        </p:txBody>
      </p:sp>
    </p:spTree>
    <p:extLst>
      <p:ext uri="{BB962C8B-B14F-4D97-AF65-F5344CB8AC3E}">
        <p14:creationId xmlns:p14="http://schemas.microsoft.com/office/powerpoint/2010/main" val="145363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DBBBA4-23FF-4934-0AE9-A87C9A353399}"/>
              </a:ext>
            </a:extLst>
          </p:cNvPr>
          <p:cNvSpPr txBox="1"/>
          <p:nvPr/>
        </p:nvSpPr>
        <p:spPr>
          <a:xfrm>
            <a:off x="1351719" y="2163562"/>
            <a:ext cx="9939133" cy="923330"/>
          </a:xfrm>
          <a:prstGeom prst="rect">
            <a:avLst/>
          </a:prstGeom>
          <a:noFill/>
        </p:spPr>
        <p:txBody>
          <a:bodyPr wrap="square">
            <a:spAutoFit/>
          </a:bodyPr>
          <a:lstStyle/>
          <a:p>
            <a:pPr marL="285750" indent="-285750">
              <a:buFont typeface="Wingdings" pitchFamily="2" charset="2"/>
              <a:buChar char="Ø"/>
            </a:pPr>
            <a:r>
              <a:rPr lang="en-IN" i="1" dirty="0">
                <a:effectLst/>
                <a:highlight>
                  <a:srgbClr val="008080"/>
                </a:highlight>
              </a:rPr>
              <a:t>Hypothesis: There is no seasonality in the number of customers using the cab service.</a:t>
            </a:r>
            <a:r>
              <a:rPr lang="en-IN" dirty="0">
                <a:highlight>
                  <a:srgbClr val="008080"/>
                </a:highlight>
              </a:rPr>
              <a:t> </a:t>
            </a:r>
          </a:p>
          <a:p>
            <a:pPr marL="285750" indent="-285750">
              <a:buFont typeface="Wingdings" pitchFamily="2" charset="2"/>
              <a:buChar char="Ø"/>
            </a:pPr>
            <a:r>
              <a:rPr lang="en-IN" i="1" dirty="0">
                <a:effectLst/>
                <a:highlight>
                  <a:srgbClr val="FFFF00"/>
                </a:highlight>
              </a:rPr>
              <a:t>Null Hypothesis (H0</a:t>
            </a:r>
            <a:r>
              <a:rPr lang="en-IN" i="1" dirty="0">
                <a:effectLst/>
              </a:rPr>
              <a:t>): There is no seasonality in the number of customers using the cab service.</a:t>
            </a:r>
          </a:p>
          <a:p>
            <a:pPr marL="285750" indent="-285750">
              <a:buFont typeface="Wingdings" pitchFamily="2" charset="2"/>
              <a:buChar char="Ø"/>
            </a:pPr>
            <a:r>
              <a:rPr lang="en-IN" i="1" dirty="0">
                <a:effectLst/>
                <a:highlight>
                  <a:srgbClr val="FFFF00"/>
                </a:highlight>
              </a:rPr>
              <a:t>Alternate Hypothesis (H1</a:t>
            </a:r>
            <a:r>
              <a:rPr lang="en-IN" i="1" dirty="0">
                <a:effectLst/>
              </a:rPr>
              <a:t>): There is seasonality in the number of customers using the cab service.</a:t>
            </a:r>
            <a:endParaRPr lang="en-US" dirty="0"/>
          </a:p>
        </p:txBody>
      </p:sp>
      <p:sp>
        <p:nvSpPr>
          <p:cNvPr id="4" name="TextBox 3">
            <a:extLst>
              <a:ext uri="{FF2B5EF4-FFF2-40B4-BE49-F238E27FC236}">
                <a16:creationId xmlns:a16="http://schemas.microsoft.com/office/drawing/2014/main" id="{A3FD1CBC-5F11-511F-CFC3-6B9D3AFB913D}"/>
              </a:ext>
            </a:extLst>
          </p:cNvPr>
          <p:cNvSpPr txBox="1"/>
          <p:nvPr/>
        </p:nvSpPr>
        <p:spPr>
          <a:xfrm>
            <a:off x="3697357" y="3591339"/>
            <a:ext cx="3750365" cy="646331"/>
          </a:xfrm>
          <a:prstGeom prst="rect">
            <a:avLst/>
          </a:prstGeom>
          <a:solidFill>
            <a:schemeClr val="tx1"/>
          </a:solidFill>
        </p:spPr>
        <p:txBody>
          <a:bodyPr wrap="square" rtlCol="0">
            <a:spAutoFit/>
          </a:bodyPr>
          <a:lstStyle/>
          <a:p>
            <a:r>
              <a:rPr lang="en-IN" dirty="0">
                <a:solidFill>
                  <a:schemeClr val="bg1"/>
                </a:solidFill>
              </a:rPr>
              <a:t>We accept the null hypothesis that there is no seasonality</a:t>
            </a:r>
            <a:endParaRPr lang="en-US" dirty="0">
              <a:solidFill>
                <a:schemeClr val="bg1"/>
              </a:solidFill>
            </a:endParaRPr>
          </a:p>
        </p:txBody>
      </p:sp>
      <p:sp>
        <p:nvSpPr>
          <p:cNvPr id="7" name="Rectangle 6">
            <a:extLst>
              <a:ext uri="{FF2B5EF4-FFF2-40B4-BE49-F238E27FC236}">
                <a16:creationId xmlns:a16="http://schemas.microsoft.com/office/drawing/2014/main" id="{E2918730-0112-7980-5344-8CA416BD055F}"/>
              </a:ext>
            </a:extLst>
          </p:cNvPr>
          <p:cNvSpPr/>
          <p:nvPr/>
        </p:nvSpPr>
        <p:spPr>
          <a:xfrm>
            <a:off x="934277" y="1008610"/>
            <a:ext cx="3518453" cy="830997"/>
          </a:xfrm>
          <a:prstGeom prst="rect">
            <a:avLst/>
          </a:prstGeom>
          <a:noFill/>
        </p:spPr>
        <p:txBody>
          <a:bodyPr wrap="square" lIns="91440" tIns="45720" rIns="91440" bIns="45720">
            <a:spAutoFit/>
          </a:bodyPr>
          <a:lstStyle/>
          <a:p>
            <a:pPr algn="ctr"/>
            <a:r>
              <a:rPr lang="en-GB" sz="4800" b="0" cap="none" spc="0" dirty="0">
                <a:ln w="0"/>
                <a:solidFill>
                  <a:schemeClr val="tx1"/>
                </a:solidFill>
                <a:effectLst>
                  <a:outerShdw blurRad="38100" dist="19050" dir="2700000" algn="tl" rotWithShape="0">
                    <a:schemeClr val="dk1">
                      <a:alpha val="40000"/>
                    </a:schemeClr>
                  </a:outerShdw>
                </a:effectLst>
              </a:rPr>
              <a:t>Hypothesis 2</a:t>
            </a:r>
          </a:p>
        </p:txBody>
      </p:sp>
    </p:spTree>
    <p:extLst>
      <p:ext uri="{BB962C8B-B14F-4D97-AF65-F5344CB8AC3E}">
        <p14:creationId xmlns:p14="http://schemas.microsoft.com/office/powerpoint/2010/main" val="3652222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893583-DFBF-6CEA-E282-B1251B2AC1FD}"/>
              </a:ext>
            </a:extLst>
          </p:cNvPr>
          <p:cNvSpPr txBox="1"/>
          <p:nvPr/>
        </p:nvSpPr>
        <p:spPr>
          <a:xfrm>
            <a:off x="675861" y="1992582"/>
            <a:ext cx="11224592" cy="1754326"/>
          </a:xfrm>
          <a:prstGeom prst="rect">
            <a:avLst/>
          </a:prstGeom>
          <a:noFill/>
        </p:spPr>
        <p:txBody>
          <a:bodyPr wrap="square">
            <a:spAutoFit/>
          </a:bodyPr>
          <a:lstStyle/>
          <a:p>
            <a:pPr marL="285750" indent="-285750">
              <a:buFont typeface="Wingdings" pitchFamily="2" charset="2"/>
              <a:buChar char="Ø"/>
            </a:pPr>
            <a:r>
              <a:rPr lang="en-IN" i="1" dirty="0">
                <a:effectLst/>
                <a:highlight>
                  <a:srgbClr val="008080"/>
                </a:highlight>
              </a:rPr>
              <a:t>Hypothesis: There is no significant difference in the number of customers between different cab companies at different time periods.</a:t>
            </a:r>
          </a:p>
          <a:p>
            <a:pPr marL="285750" indent="-285750">
              <a:buFont typeface="Wingdings" pitchFamily="2" charset="2"/>
              <a:buChar char="Ø"/>
            </a:pPr>
            <a:r>
              <a:rPr lang="en-IN" dirty="0"/>
              <a:t> </a:t>
            </a:r>
            <a:r>
              <a:rPr lang="en-IN" i="1" dirty="0">
                <a:effectLst/>
                <a:highlight>
                  <a:srgbClr val="FFFF00"/>
                </a:highlight>
              </a:rPr>
              <a:t>Null Hypothesis (H0): </a:t>
            </a:r>
            <a:r>
              <a:rPr lang="en-IN" i="1" dirty="0">
                <a:effectLst/>
              </a:rPr>
              <a:t>There is no significant difference in the number of customers between different cab companies at different time periods.</a:t>
            </a:r>
          </a:p>
          <a:p>
            <a:pPr marL="285750" indent="-285750">
              <a:buFont typeface="Wingdings" pitchFamily="2" charset="2"/>
              <a:buChar char="Ø"/>
            </a:pPr>
            <a:r>
              <a:rPr lang="en-IN" dirty="0"/>
              <a:t> </a:t>
            </a:r>
            <a:r>
              <a:rPr lang="en-IN" i="1" dirty="0">
                <a:effectLst/>
                <a:highlight>
                  <a:srgbClr val="FFFF00"/>
                </a:highlight>
              </a:rPr>
              <a:t>Alternate Hypothesis (H1</a:t>
            </a:r>
            <a:r>
              <a:rPr lang="en-IN" i="1" dirty="0">
                <a:effectLst/>
              </a:rPr>
              <a:t>): There is a significant difference in the number of customers between different cab companies at different time periods.</a:t>
            </a:r>
            <a:endParaRPr lang="en-US" dirty="0"/>
          </a:p>
        </p:txBody>
      </p:sp>
      <p:sp>
        <p:nvSpPr>
          <p:cNvPr id="4" name="TextBox 3">
            <a:extLst>
              <a:ext uri="{FF2B5EF4-FFF2-40B4-BE49-F238E27FC236}">
                <a16:creationId xmlns:a16="http://schemas.microsoft.com/office/drawing/2014/main" id="{EE622142-516B-422B-1167-44485E745250}"/>
              </a:ext>
            </a:extLst>
          </p:cNvPr>
          <p:cNvSpPr txBox="1"/>
          <p:nvPr/>
        </p:nvSpPr>
        <p:spPr>
          <a:xfrm>
            <a:off x="3723861" y="4161182"/>
            <a:ext cx="3114261" cy="923330"/>
          </a:xfrm>
          <a:prstGeom prst="rect">
            <a:avLst/>
          </a:prstGeom>
          <a:solidFill>
            <a:schemeClr val="tx1"/>
          </a:solidFill>
        </p:spPr>
        <p:txBody>
          <a:bodyPr wrap="square" rtlCol="0">
            <a:spAutoFit/>
          </a:bodyPr>
          <a:lstStyle/>
          <a:p>
            <a:r>
              <a:rPr lang="en-IN" dirty="0">
                <a:solidFill>
                  <a:schemeClr val="bg1"/>
                </a:solidFill>
              </a:rPr>
              <a:t>We accept the null hypothesis that there is no significant difference</a:t>
            </a:r>
            <a:endParaRPr lang="en-US" dirty="0">
              <a:solidFill>
                <a:schemeClr val="bg1"/>
              </a:solidFill>
            </a:endParaRPr>
          </a:p>
        </p:txBody>
      </p:sp>
      <p:sp>
        <p:nvSpPr>
          <p:cNvPr id="5" name="Rectangle 4">
            <a:extLst>
              <a:ext uri="{FF2B5EF4-FFF2-40B4-BE49-F238E27FC236}">
                <a16:creationId xmlns:a16="http://schemas.microsoft.com/office/drawing/2014/main" id="{AB8E5BEF-631C-7BF7-445C-FDC0345C1DB7}"/>
              </a:ext>
            </a:extLst>
          </p:cNvPr>
          <p:cNvSpPr/>
          <p:nvPr/>
        </p:nvSpPr>
        <p:spPr>
          <a:xfrm>
            <a:off x="858974" y="723616"/>
            <a:ext cx="2864887" cy="707886"/>
          </a:xfrm>
          <a:prstGeom prst="rect">
            <a:avLst/>
          </a:prstGeom>
          <a:noFill/>
        </p:spPr>
        <p:txBody>
          <a:bodyPr wrap="none" lIns="91440" tIns="45720" rIns="91440" bIns="45720">
            <a:spAutoFit/>
          </a:bodyPr>
          <a:lstStyle/>
          <a:p>
            <a:pPr algn="ctr"/>
            <a:r>
              <a:rPr lang="en-IN" sz="4000" dirty="0">
                <a:ln w="0"/>
                <a:effectLst>
                  <a:outerShdw blurRad="38100" dist="19050" dir="2700000" algn="tl" rotWithShape="0">
                    <a:schemeClr val="dk1">
                      <a:alpha val="40000"/>
                    </a:schemeClr>
                  </a:outerShdw>
                </a:effectLst>
              </a:rPr>
              <a:t>Hypothesis 3</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75619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A509AE-74E5-3CC3-6DFC-B196383665AC}"/>
              </a:ext>
            </a:extLst>
          </p:cNvPr>
          <p:cNvSpPr txBox="1"/>
          <p:nvPr/>
        </p:nvSpPr>
        <p:spPr>
          <a:xfrm>
            <a:off x="477079" y="1913067"/>
            <a:ext cx="11807686" cy="1754326"/>
          </a:xfrm>
          <a:prstGeom prst="rect">
            <a:avLst/>
          </a:prstGeom>
          <a:noFill/>
        </p:spPr>
        <p:txBody>
          <a:bodyPr wrap="square">
            <a:spAutoFit/>
          </a:bodyPr>
          <a:lstStyle/>
          <a:p>
            <a:pPr marL="285750" indent="-285750">
              <a:buFont typeface="Wingdings" pitchFamily="2" charset="2"/>
              <a:buChar char="Ø"/>
            </a:pPr>
            <a:endParaRPr lang="en-IN" i="1" dirty="0">
              <a:effectLst/>
            </a:endParaRPr>
          </a:p>
          <a:p>
            <a:pPr marL="285750" indent="-285750">
              <a:buFont typeface="Wingdings" pitchFamily="2" charset="2"/>
              <a:buChar char="Ø"/>
            </a:pPr>
            <a:r>
              <a:rPr lang="en-IN" i="1" dirty="0">
                <a:effectLst/>
                <a:highlight>
                  <a:srgbClr val="008080"/>
                </a:highlight>
              </a:rPr>
              <a:t>Hypothesis: There is a significant relationship between the number of customers and the profit margin in the cab service.</a:t>
            </a:r>
          </a:p>
          <a:p>
            <a:pPr marL="285750" indent="-285750">
              <a:buFont typeface="Wingdings" pitchFamily="2" charset="2"/>
              <a:buChar char="Ø"/>
            </a:pPr>
            <a:r>
              <a:rPr lang="en-IN" dirty="0"/>
              <a:t> </a:t>
            </a:r>
            <a:r>
              <a:rPr lang="en-IN" i="1" dirty="0">
                <a:effectLst/>
                <a:highlight>
                  <a:srgbClr val="FFFF00"/>
                </a:highlight>
              </a:rPr>
              <a:t>Null Hypothesis (H0)</a:t>
            </a:r>
            <a:r>
              <a:rPr lang="en-IN" i="1" dirty="0">
                <a:effectLst/>
              </a:rPr>
              <a:t>: There is no significant relationship between the number of customers and the profit margin in the cab service.</a:t>
            </a:r>
            <a:r>
              <a:rPr lang="en-IN" dirty="0"/>
              <a:t> </a:t>
            </a:r>
          </a:p>
          <a:p>
            <a:pPr marL="285750" indent="-285750">
              <a:buFont typeface="Wingdings" pitchFamily="2" charset="2"/>
              <a:buChar char="Ø"/>
            </a:pPr>
            <a:r>
              <a:rPr lang="en-IN" i="1" dirty="0">
                <a:effectLst/>
                <a:highlight>
                  <a:srgbClr val="FFFF00"/>
                </a:highlight>
              </a:rPr>
              <a:t>Alternate Hypothesis (H1</a:t>
            </a:r>
            <a:r>
              <a:rPr lang="en-IN" i="1" dirty="0">
                <a:effectLst/>
              </a:rPr>
              <a:t>): There is a significant relationship between the number of customers and the profit margin in the cab service.</a:t>
            </a:r>
            <a:endParaRPr lang="en-US" dirty="0"/>
          </a:p>
        </p:txBody>
      </p:sp>
      <p:sp>
        <p:nvSpPr>
          <p:cNvPr id="4" name="TextBox 3">
            <a:extLst>
              <a:ext uri="{FF2B5EF4-FFF2-40B4-BE49-F238E27FC236}">
                <a16:creationId xmlns:a16="http://schemas.microsoft.com/office/drawing/2014/main" id="{C4252192-4D48-4962-1A59-33EFE812E880}"/>
              </a:ext>
            </a:extLst>
          </p:cNvPr>
          <p:cNvSpPr txBox="1"/>
          <p:nvPr/>
        </p:nvSpPr>
        <p:spPr>
          <a:xfrm>
            <a:off x="3207026" y="4383303"/>
            <a:ext cx="5579165" cy="923330"/>
          </a:xfrm>
          <a:prstGeom prst="rect">
            <a:avLst/>
          </a:prstGeom>
          <a:solidFill>
            <a:schemeClr val="tx1"/>
          </a:solidFill>
        </p:spPr>
        <p:txBody>
          <a:bodyPr wrap="square" rtlCol="0">
            <a:spAutoFit/>
          </a:bodyPr>
          <a:lstStyle/>
          <a:p>
            <a:r>
              <a:rPr lang="en-IN" dirty="0">
                <a:solidFill>
                  <a:schemeClr val="bg1"/>
                </a:solidFill>
              </a:rPr>
              <a:t>We fail to reject the null hypothesis. There is no significant relationship between the number of customers and profit margin. </a:t>
            </a:r>
            <a:endParaRPr lang="en-US" dirty="0">
              <a:solidFill>
                <a:schemeClr val="bg1"/>
              </a:solidFill>
            </a:endParaRPr>
          </a:p>
        </p:txBody>
      </p:sp>
      <p:sp>
        <p:nvSpPr>
          <p:cNvPr id="5" name="Rectangle 4">
            <a:extLst>
              <a:ext uri="{FF2B5EF4-FFF2-40B4-BE49-F238E27FC236}">
                <a16:creationId xmlns:a16="http://schemas.microsoft.com/office/drawing/2014/main" id="{B4802320-B2AF-5402-700B-CCBF211BED05}"/>
              </a:ext>
            </a:extLst>
          </p:cNvPr>
          <p:cNvSpPr/>
          <p:nvPr/>
        </p:nvSpPr>
        <p:spPr>
          <a:xfrm>
            <a:off x="674650" y="708988"/>
            <a:ext cx="2864887" cy="707886"/>
          </a:xfrm>
          <a:prstGeom prst="rect">
            <a:avLst/>
          </a:prstGeom>
          <a:noFill/>
        </p:spPr>
        <p:txBody>
          <a:bodyPr wrap="none" lIns="91440" tIns="45720" rIns="91440" bIns="45720">
            <a:spAutoFit/>
          </a:bodyPr>
          <a:lstStyle/>
          <a:p>
            <a:pPr algn="ctr"/>
            <a:r>
              <a:rPr lang="en-GB" sz="4000" dirty="0">
                <a:ln w="0"/>
                <a:effectLst>
                  <a:outerShdw blurRad="38100" dist="19050" dir="2700000" algn="tl" rotWithShape="0">
                    <a:schemeClr val="dk1">
                      <a:alpha val="40000"/>
                    </a:schemeClr>
                  </a:outerShdw>
                </a:effectLst>
              </a:rPr>
              <a:t>Hypothesis 4</a:t>
            </a:r>
            <a:endParaRPr lang="en-GB"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38870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4513E9-E433-960A-C7DF-147B90E64B6F}"/>
              </a:ext>
            </a:extLst>
          </p:cNvPr>
          <p:cNvSpPr txBox="1"/>
          <p:nvPr/>
        </p:nvSpPr>
        <p:spPr>
          <a:xfrm>
            <a:off x="695740" y="1674674"/>
            <a:ext cx="10800520" cy="1754326"/>
          </a:xfrm>
          <a:prstGeom prst="rect">
            <a:avLst/>
          </a:prstGeom>
          <a:noFill/>
        </p:spPr>
        <p:txBody>
          <a:bodyPr wrap="square">
            <a:spAutoFit/>
          </a:bodyPr>
          <a:lstStyle/>
          <a:p>
            <a:pPr marL="285750" indent="-285750">
              <a:buFont typeface="Wingdings" pitchFamily="2" charset="2"/>
              <a:buChar char="Ø"/>
            </a:pPr>
            <a:r>
              <a:rPr lang="en-IN" i="1" dirty="0">
                <a:effectLst/>
                <a:highlight>
                  <a:srgbClr val="008080"/>
                </a:highlight>
              </a:rPr>
              <a:t>Hypothesis: There is no significant difference in the number of customers between different cab companies at different time periods.</a:t>
            </a:r>
            <a:r>
              <a:rPr lang="en-IN" dirty="0">
                <a:highlight>
                  <a:srgbClr val="008080"/>
                </a:highlight>
              </a:rPr>
              <a:t> </a:t>
            </a:r>
            <a:endParaRPr lang="en-IN" i="1" dirty="0">
              <a:highlight>
                <a:srgbClr val="008080"/>
              </a:highlight>
            </a:endParaRPr>
          </a:p>
          <a:p>
            <a:pPr marL="285750" indent="-285750">
              <a:buFont typeface="Wingdings" pitchFamily="2" charset="2"/>
              <a:buChar char="Ø"/>
            </a:pPr>
            <a:r>
              <a:rPr lang="en-IN" i="1" dirty="0">
                <a:effectLst/>
                <a:highlight>
                  <a:srgbClr val="FFFF00"/>
                </a:highlight>
              </a:rPr>
              <a:t>Null Hypothesis (H0): </a:t>
            </a:r>
            <a:r>
              <a:rPr lang="en-IN" i="1" dirty="0">
                <a:effectLst/>
              </a:rPr>
              <a:t>There is no significant difference in the number of customers between different cab companies at different time periods.</a:t>
            </a:r>
            <a:r>
              <a:rPr lang="en-IN" dirty="0"/>
              <a:t> </a:t>
            </a:r>
            <a:endParaRPr lang="en-IN" i="1" dirty="0"/>
          </a:p>
          <a:p>
            <a:pPr marL="285750" indent="-285750">
              <a:buFont typeface="Wingdings" pitchFamily="2" charset="2"/>
              <a:buChar char="Ø"/>
            </a:pPr>
            <a:r>
              <a:rPr lang="en-IN" i="1" dirty="0">
                <a:effectLst/>
              </a:rPr>
              <a:t> </a:t>
            </a:r>
            <a:r>
              <a:rPr lang="en-IN" i="1" dirty="0">
                <a:effectLst/>
                <a:highlight>
                  <a:srgbClr val="FFFF00"/>
                </a:highlight>
              </a:rPr>
              <a:t>Alternate Hypothesis (H1</a:t>
            </a:r>
            <a:r>
              <a:rPr lang="en-IN" i="1" dirty="0">
                <a:effectLst/>
              </a:rPr>
              <a:t>): There is a significant difference in the number of customers between different cab companies at different time periods.</a:t>
            </a:r>
            <a:endParaRPr lang="en-US" dirty="0"/>
          </a:p>
        </p:txBody>
      </p:sp>
      <p:sp>
        <p:nvSpPr>
          <p:cNvPr id="4" name="TextBox 3">
            <a:extLst>
              <a:ext uri="{FF2B5EF4-FFF2-40B4-BE49-F238E27FC236}">
                <a16:creationId xmlns:a16="http://schemas.microsoft.com/office/drawing/2014/main" id="{88B5BD61-CADA-A550-1EA4-4AA5413F02A3}"/>
              </a:ext>
            </a:extLst>
          </p:cNvPr>
          <p:cNvSpPr txBox="1"/>
          <p:nvPr/>
        </p:nvSpPr>
        <p:spPr>
          <a:xfrm>
            <a:off x="3352800" y="4174435"/>
            <a:ext cx="4108174" cy="1200329"/>
          </a:xfrm>
          <a:prstGeom prst="rect">
            <a:avLst/>
          </a:prstGeom>
          <a:solidFill>
            <a:schemeClr val="tx1"/>
          </a:solidFill>
        </p:spPr>
        <p:txBody>
          <a:bodyPr wrap="square" rtlCol="0">
            <a:spAutoFit/>
          </a:bodyPr>
          <a:lstStyle/>
          <a:p>
            <a:r>
              <a:rPr lang="en-IN" dirty="0">
                <a:solidFill>
                  <a:schemeClr val="bg1"/>
                </a:solidFill>
              </a:rPr>
              <a:t>We accept the null hypothesis that there is no significant difference in the distribution of income for different segments.</a:t>
            </a:r>
            <a:endParaRPr lang="en-US" dirty="0">
              <a:solidFill>
                <a:schemeClr val="bg1"/>
              </a:solidFill>
            </a:endParaRPr>
          </a:p>
        </p:txBody>
      </p:sp>
      <p:sp>
        <p:nvSpPr>
          <p:cNvPr id="5" name="Rectangle 4">
            <a:extLst>
              <a:ext uri="{FF2B5EF4-FFF2-40B4-BE49-F238E27FC236}">
                <a16:creationId xmlns:a16="http://schemas.microsoft.com/office/drawing/2014/main" id="{D43AE4F0-98DB-CBCB-FA8E-D14A3CDA43D7}"/>
              </a:ext>
            </a:extLst>
          </p:cNvPr>
          <p:cNvSpPr/>
          <p:nvPr/>
        </p:nvSpPr>
        <p:spPr>
          <a:xfrm>
            <a:off x="695740" y="544518"/>
            <a:ext cx="3137397" cy="769441"/>
          </a:xfrm>
          <a:prstGeom prst="rect">
            <a:avLst/>
          </a:prstGeom>
          <a:noFill/>
        </p:spPr>
        <p:txBody>
          <a:bodyPr wrap="none" lIns="91440" tIns="45720" rIns="91440" bIns="45720">
            <a:spAutoFit/>
          </a:bodyPr>
          <a:lstStyle/>
          <a:p>
            <a:pPr algn="ctr"/>
            <a:r>
              <a:rPr lang="en-GB" sz="4400" dirty="0">
                <a:ln w="0"/>
                <a:effectLst>
                  <a:outerShdw blurRad="38100" dist="19050" dir="2700000" algn="tl" rotWithShape="0">
                    <a:schemeClr val="dk1">
                      <a:alpha val="40000"/>
                    </a:schemeClr>
                  </a:outerShdw>
                </a:effectLst>
              </a:rPr>
              <a:t>Hypothesis 5</a:t>
            </a:r>
            <a:endParaRPr lang="en-GB"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19504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BADA1F-872C-5B56-E348-FD34D561F019}"/>
              </a:ext>
            </a:extLst>
          </p:cNvPr>
          <p:cNvSpPr txBox="1"/>
          <p:nvPr/>
        </p:nvSpPr>
        <p:spPr>
          <a:xfrm>
            <a:off x="1166190" y="961935"/>
            <a:ext cx="10111410" cy="5632311"/>
          </a:xfrm>
          <a:prstGeom prst="rect">
            <a:avLst/>
          </a:prstGeom>
          <a:solidFill>
            <a:schemeClr val="tx1"/>
          </a:solidFill>
        </p:spPr>
        <p:txBody>
          <a:bodyPr wrap="square">
            <a:spAutoFit/>
          </a:bodyPr>
          <a:lstStyle/>
          <a:p>
            <a:pPr algn="l"/>
            <a:r>
              <a:rPr lang="en-IN" b="0" i="0" dirty="0">
                <a:solidFill>
                  <a:srgbClr val="D1D5DB"/>
                </a:solidFill>
                <a:effectLst/>
                <a:latin typeface="Söhne"/>
              </a:rPr>
              <a:t>Based on a comprehensive analysis of various factors, the Yellow Cab company emerges as the recommended choice over the Pink Cab company. In a majority of cases, the Yellow Cab company demonstrates a distinct advantage and superiority compared to the Pink Cab company.</a:t>
            </a:r>
          </a:p>
          <a:p>
            <a:pPr algn="l"/>
            <a:endParaRPr lang="en-IN" b="0" i="0" dirty="0">
              <a:solidFill>
                <a:srgbClr val="D1D5DB"/>
              </a:solidFill>
              <a:effectLst/>
              <a:latin typeface="Söhne"/>
            </a:endParaRPr>
          </a:p>
          <a:p>
            <a:pPr algn="l"/>
            <a:r>
              <a:rPr lang="en-IN" b="0" i="0" dirty="0">
                <a:solidFill>
                  <a:schemeClr val="accent4">
                    <a:lumMod val="40000"/>
                    <a:lumOff val="60000"/>
                  </a:schemeClr>
                </a:solidFill>
                <a:effectLst/>
                <a:latin typeface="Söhne"/>
              </a:rPr>
              <a:t>The extensive evaluation of key metrics, including customer preferences, market share, profitability, and overall performance, consistently points to the Yellow Cab company as the preferred option. The Yellow Cab's strong market presence, higher customer base, and wider popularity contribute to its competitive edge and potential for sustained success.</a:t>
            </a:r>
          </a:p>
          <a:p>
            <a:pPr algn="l"/>
            <a:endParaRPr lang="en-IN" dirty="0">
              <a:solidFill>
                <a:schemeClr val="accent4">
                  <a:lumMod val="40000"/>
                  <a:lumOff val="60000"/>
                </a:schemeClr>
              </a:solidFill>
              <a:latin typeface="Söhne"/>
            </a:endParaRPr>
          </a:p>
          <a:p>
            <a:pPr algn="l"/>
            <a:r>
              <a:rPr lang="en-IN" b="0" i="0" dirty="0">
                <a:solidFill>
                  <a:srgbClr val="D1D5DB"/>
                </a:solidFill>
                <a:effectLst/>
                <a:latin typeface="Söhne"/>
              </a:rPr>
              <a:t>By surpassing the Pink Cab in multiple areas, the Yellow Cab demonstrates its ability to meet and exceed customer expectations, deliver a superior service experience, and maintain a favourable market position. This recommendation is reinforced by the data-driven insights and analysis, which highlight the Yellow Cab's favourable performance metrics and industry reputation.</a:t>
            </a:r>
          </a:p>
          <a:p>
            <a:pPr algn="l"/>
            <a:endParaRPr lang="en-IN" dirty="0">
              <a:solidFill>
                <a:srgbClr val="D1D5DB"/>
              </a:solidFill>
              <a:latin typeface="Söhne"/>
            </a:endParaRPr>
          </a:p>
          <a:p>
            <a:pPr algn="l"/>
            <a:r>
              <a:rPr lang="en-IN" b="0" i="0" dirty="0">
                <a:solidFill>
                  <a:schemeClr val="accent4">
                    <a:lumMod val="40000"/>
                    <a:lumOff val="60000"/>
                  </a:schemeClr>
                </a:solidFill>
                <a:effectLst/>
                <a:latin typeface="Söhne"/>
              </a:rPr>
              <a:t>Considering the overall assessment and analysis, stakeholders, customers, and potential investors are advised to prioritize the Yellow Cab company due to its proven advantages and superior performance over the Pink Cab company. By aligning with the Yellow Cab, stakeholders can maximize their chances of success and benefit from the company's strong market position, customer loyalty, and profitability.</a:t>
            </a:r>
          </a:p>
          <a:p>
            <a:br>
              <a:rPr lang="en-IN" dirty="0"/>
            </a:br>
            <a:endParaRPr lang="en-IN" b="0" i="0" dirty="0">
              <a:solidFill>
                <a:srgbClr val="D1D5DB"/>
              </a:solidFill>
              <a:effectLst/>
              <a:latin typeface="Söhne"/>
            </a:endParaRPr>
          </a:p>
        </p:txBody>
      </p:sp>
      <p:sp>
        <p:nvSpPr>
          <p:cNvPr id="4" name="Rectangle 3">
            <a:extLst>
              <a:ext uri="{FF2B5EF4-FFF2-40B4-BE49-F238E27FC236}">
                <a16:creationId xmlns:a16="http://schemas.microsoft.com/office/drawing/2014/main" id="{7213E543-B48D-2D67-A7EA-74F586CA9F63}"/>
              </a:ext>
            </a:extLst>
          </p:cNvPr>
          <p:cNvSpPr/>
          <p:nvPr/>
        </p:nvSpPr>
        <p:spPr>
          <a:xfrm>
            <a:off x="531087" y="144622"/>
            <a:ext cx="3921643" cy="830997"/>
          </a:xfrm>
          <a:prstGeom prst="rect">
            <a:avLst/>
          </a:prstGeom>
          <a:noFill/>
        </p:spPr>
        <p:txBody>
          <a:bodyPr wrap="square" lIns="91440" tIns="45720" rIns="91440" bIns="45720">
            <a:spAutoFit/>
          </a:bodyPr>
          <a:lstStyle/>
          <a:p>
            <a:pPr algn="ctr"/>
            <a:r>
              <a:rPr lang="en-GB" sz="4800" b="0" cap="none" spc="0" dirty="0">
                <a:ln w="0"/>
                <a:solidFill>
                  <a:schemeClr val="tx1"/>
                </a:solidFill>
                <a:effectLst>
                  <a:outerShdw blurRad="38100" dist="19050" dir="2700000" algn="tl" rotWithShape="0">
                    <a:schemeClr val="dk1">
                      <a:alpha val="40000"/>
                    </a:schemeClr>
                  </a:outerShdw>
                </a:effectLst>
              </a:rPr>
              <a:t>Conclusion:</a:t>
            </a:r>
          </a:p>
        </p:txBody>
      </p:sp>
    </p:spTree>
    <p:extLst>
      <p:ext uri="{BB962C8B-B14F-4D97-AF65-F5344CB8AC3E}">
        <p14:creationId xmlns:p14="http://schemas.microsoft.com/office/powerpoint/2010/main" val="1595515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5C5A3-2E84-0849-82EA-36D2326D3784}"/>
              </a:ext>
            </a:extLst>
          </p:cNvPr>
          <p:cNvSpPr>
            <a:spLocks noGrp="1"/>
          </p:cNvSpPr>
          <p:nvPr>
            <p:ph idx="1"/>
          </p:nvPr>
        </p:nvSpPr>
        <p:spPr>
          <a:xfrm>
            <a:off x="762000" y="1812607"/>
            <a:ext cx="10515600" cy="3435254"/>
          </a:xfrm>
          <a:solidFill>
            <a:schemeClr val="tx1"/>
          </a:solidFill>
        </p:spPr>
        <p:txBody>
          <a:bodyPr vert="horz" lIns="91440" tIns="45720" rIns="91440" bIns="45720" rtlCol="0" anchor="t">
            <a:normAutofit fontScale="77500" lnSpcReduction="20000"/>
          </a:bodyPr>
          <a:lstStyle/>
          <a:p>
            <a:pPr marL="0" indent="0">
              <a:buNone/>
            </a:pPr>
            <a:endParaRPr lang="en-US" sz="3000" dirty="0">
              <a:ea typeface="+mn-lt"/>
              <a:cs typeface="+mn-lt"/>
            </a:endParaRPr>
          </a:p>
          <a:p>
            <a:pPr>
              <a:buFont typeface="Wingdings" pitchFamily="2" charset="2"/>
              <a:buChar char="Ø"/>
            </a:pPr>
            <a:r>
              <a:rPr lang="en-US" dirty="0">
                <a:solidFill>
                  <a:schemeClr val="bg1"/>
                </a:solidFill>
                <a:ea typeface="+mn-lt"/>
                <a:cs typeface="+mn-lt"/>
              </a:rPr>
              <a:t>XYZ, an established private firm operating in the United States, has witnessed the remarkable growth and potential within the Cab Industry. </a:t>
            </a:r>
          </a:p>
          <a:p>
            <a:pPr>
              <a:buFont typeface="Wingdings" pitchFamily="2" charset="2"/>
              <a:buChar char="Ø"/>
            </a:pPr>
            <a:r>
              <a:rPr lang="en-US" dirty="0">
                <a:solidFill>
                  <a:schemeClr val="bg1"/>
                </a:solidFill>
                <a:ea typeface="+mn-lt"/>
                <a:cs typeface="+mn-lt"/>
              </a:rPr>
              <a:t>With the intention of capitalizing on this opportunity, the company is strategically planning to make a significant investment in the Cab Industry. </a:t>
            </a:r>
          </a:p>
          <a:p>
            <a:pPr>
              <a:buFont typeface="Wingdings" pitchFamily="2" charset="2"/>
              <a:buChar char="Ø"/>
            </a:pPr>
            <a:r>
              <a:rPr lang="en-US" dirty="0">
                <a:solidFill>
                  <a:schemeClr val="bg1"/>
                </a:solidFill>
                <a:ea typeface="+mn-lt"/>
                <a:cs typeface="+mn-lt"/>
              </a:rPr>
              <a:t>However, before finalizing their decision, XYZ adheres to a comprehensive Go-to-Market (G2M) strategy, which emphasizes understanding the market dynamics, intricacies, and potential challenges.</a:t>
            </a:r>
          </a:p>
          <a:p>
            <a:pPr>
              <a:buFont typeface="Wingdings" pitchFamily="2" charset="2"/>
              <a:buChar char="Ø"/>
            </a:pPr>
            <a:r>
              <a:rPr lang="en-US" dirty="0">
                <a:solidFill>
                  <a:schemeClr val="bg1"/>
                </a:solidFill>
                <a:ea typeface="+mn-lt"/>
                <a:cs typeface="+mn-lt"/>
              </a:rPr>
              <a:t> By conducting a thorough market analysis, XYZ aims to gather crucial insights and data to inform their investment decisions, ensuring a well-informed and strategic approach to maximize their chances of success in the Cab Industry.</a:t>
            </a:r>
            <a:endParaRPr lang="en-US" dirty="0">
              <a:solidFill>
                <a:schemeClr val="bg1"/>
              </a:solidFill>
            </a:endParaRPr>
          </a:p>
          <a:p>
            <a:pPr marL="0" indent="0">
              <a:buNone/>
            </a:pPr>
            <a:endParaRPr lang="en-US" sz="1800" dirty="0">
              <a:cs typeface="Calibri"/>
            </a:endParaRPr>
          </a:p>
        </p:txBody>
      </p:sp>
      <p:sp>
        <p:nvSpPr>
          <p:cNvPr id="4" name="Rectangle 3">
            <a:extLst>
              <a:ext uri="{FF2B5EF4-FFF2-40B4-BE49-F238E27FC236}">
                <a16:creationId xmlns:a16="http://schemas.microsoft.com/office/drawing/2014/main" id="{DD7B960C-F6E1-AE45-98A6-122DB2A97B5B}"/>
              </a:ext>
            </a:extLst>
          </p:cNvPr>
          <p:cNvSpPr/>
          <p:nvPr/>
        </p:nvSpPr>
        <p:spPr>
          <a:xfrm>
            <a:off x="0" y="0"/>
            <a:ext cx="12192000" cy="1371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526CBCB-8ADA-0E48-96D7-11EEE40222DD}"/>
              </a:ext>
            </a:extLst>
          </p:cNvPr>
          <p:cNvSpPr>
            <a:spLocks noGrp="1"/>
          </p:cNvSpPr>
          <p:nvPr>
            <p:ph type="title"/>
          </p:nvPr>
        </p:nvSpPr>
        <p:spPr>
          <a:xfrm>
            <a:off x="838200" y="46037"/>
            <a:ext cx="10515600" cy="1325563"/>
          </a:xfrm>
          <a:solidFill>
            <a:schemeClr val="tx1"/>
          </a:solidFill>
        </p:spPr>
        <p:txBody>
          <a:bodyPr>
            <a:normAutofit/>
          </a:bodyPr>
          <a:lstStyle/>
          <a:p>
            <a:pPr algn="ctr"/>
            <a:r>
              <a:rPr lang="en-US" sz="3500" b="1" dirty="0">
                <a:solidFill>
                  <a:schemeClr val="bg1"/>
                </a:solidFill>
                <a:latin typeface="Calibri"/>
                <a:cs typeface="Calibri"/>
              </a:rPr>
              <a:t> Outline of the project</a:t>
            </a:r>
          </a:p>
        </p:txBody>
      </p:sp>
    </p:spTree>
    <p:extLst>
      <p:ext uri="{BB962C8B-B14F-4D97-AF65-F5344CB8AC3E}">
        <p14:creationId xmlns:p14="http://schemas.microsoft.com/office/powerpoint/2010/main" val="3504532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6096000" y="2773397"/>
            <a:ext cx="5558973" cy="1655762"/>
          </a:xfrm>
        </p:spPr>
        <p:txBody>
          <a:bodyPr>
            <a:normAutofit/>
          </a:bodyPr>
          <a:lstStyle/>
          <a:p>
            <a:r>
              <a:rPr lang="en-US" sz="6000" dirty="0">
                <a:solidFill>
                  <a:srgbClr val="FF6600"/>
                </a:solidFill>
              </a:rPr>
              <a:t>Thank You</a:t>
            </a:r>
          </a:p>
          <a:p>
            <a:endParaRPr lang="en-US" sz="6600" dirty="0">
              <a:solidFill>
                <a:srgbClr val="FF6600"/>
              </a:solidFill>
            </a:endParaRPr>
          </a:p>
        </p:txBody>
      </p:sp>
      <p:sp>
        <p:nvSpPr>
          <p:cNvPr id="3" name="Rectangle 2">
            <a:extLst>
              <a:ext uri="{FF2B5EF4-FFF2-40B4-BE49-F238E27FC236}">
                <a16:creationId xmlns:a16="http://schemas.microsoft.com/office/drawing/2014/main" id="{49C08CB0-2E68-164C-9080-887E2D20B522}"/>
              </a:ext>
            </a:extLst>
          </p:cNvPr>
          <p:cNvSpPr/>
          <p:nvPr/>
        </p:nvSpPr>
        <p:spPr>
          <a:xfrm>
            <a:off x="0" y="0"/>
            <a:ext cx="587248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90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5C5A3-2E84-0849-82EA-36D2326D3784}"/>
              </a:ext>
            </a:extLst>
          </p:cNvPr>
          <p:cNvSpPr>
            <a:spLocks noGrp="1"/>
          </p:cNvSpPr>
          <p:nvPr>
            <p:ph idx="1"/>
          </p:nvPr>
        </p:nvSpPr>
        <p:spPr>
          <a:xfrm>
            <a:off x="762000" y="1812608"/>
            <a:ext cx="10515600" cy="4351338"/>
          </a:xfrm>
          <a:solidFill>
            <a:schemeClr val="tx1"/>
          </a:solidFill>
        </p:spPr>
        <p:txBody>
          <a:bodyPr vert="horz" lIns="91440" tIns="45720" rIns="91440" bIns="45720" rtlCol="0" anchor="t">
            <a:normAutofit/>
          </a:bodyPr>
          <a:lstStyle/>
          <a:p>
            <a:pPr marL="0" indent="0">
              <a:buNone/>
            </a:pPr>
            <a:endParaRPr lang="en-US" sz="3000" dirty="0">
              <a:ea typeface="+mn-lt"/>
              <a:cs typeface="+mn-lt"/>
            </a:endParaRPr>
          </a:p>
          <a:p>
            <a:pPr>
              <a:buFont typeface="Wingdings" pitchFamily="2" charset="2"/>
              <a:buChar char="Ø"/>
            </a:pPr>
            <a:r>
              <a:rPr lang="en-IN" sz="2200" b="0" i="0" dirty="0">
                <a:solidFill>
                  <a:schemeClr val="bg1"/>
                </a:solidFill>
                <a:effectLst/>
              </a:rPr>
              <a:t>To assist XYZ firm in their quest to identify the ideal company for investment within the Cab Industry, we will leverage our expertise in </a:t>
            </a:r>
            <a:r>
              <a:rPr lang="en-IN" sz="2200" b="0" i="0" dirty="0" err="1">
                <a:solidFill>
                  <a:schemeClr val="bg1"/>
                </a:solidFill>
                <a:effectLst/>
              </a:rPr>
              <a:t>analyzing</a:t>
            </a:r>
            <a:r>
              <a:rPr lang="en-IN" sz="2200" b="0" i="0" dirty="0">
                <a:solidFill>
                  <a:schemeClr val="bg1"/>
                </a:solidFill>
                <a:effectLst/>
              </a:rPr>
              <a:t> the extensive data available. </a:t>
            </a:r>
          </a:p>
          <a:p>
            <a:pPr>
              <a:buFont typeface="Wingdings" pitchFamily="2" charset="2"/>
              <a:buChar char="Ø"/>
            </a:pPr>
            <a:r>
              <a:rPr lang="en-IN" sz="2200" b="0" i="0" dirty="0">
                <a:solidFill>
                  <a:schemeClr val="bg1"/>
                </a:solidFill>
                <a:effectLst/>
              </a:rPr>
              <a:t>Our dedicated team will meticulously scrutinize the provided information, employing advanced data analytics techniques to extract valuable insights and trends. </a:t>
            </a:r>
          </a:p>
          <a:p>
            <a:pPr>
              <a:buFont typeface="Wingdings" pitchFamily="2" charset="2"/>
              <a:buChar char="Ø"/>
            </a:pPr>
            <a:r>
              <a:rPr lang="en-IN" sz="2200" b="0" i="0" dirty="0">
                <a:solidFill>
                  <a:schemeClr val="bg1"/>
                </a:solidFill>
                <a:effectLst/>
              </a:rPr>
              <a:t>By conducting a comprehensive evaluation of the market landscape, competitor analysis, and financial performance, we will generate a detailed report highlighting the potential investment opportunities and risks associated with each company.</a:t>
            </a:r>
          </a:p>
          <a:p>
            <a:pPr>
              <a:buFont typeface="Wingdings" pitchFamily="2" charset="2"/>
              <a:buChar char="Ø"/>
            </a:pPr>
            <a:r>
              <a:rPr lang="en-IN" sz="2200" b="0" i="0" dirty="0">
                <a:solidFill>
                  <a:schemeClr val="bg1"/>
                </a:solidFill>
                <a:effectLst/>
              </a:rPr>
              <a:t> This comprehensive analysis will serve as a foundation for XYZ firm to make well-informed investment decisions, ensuring that they align their resources with a company that exhibits strong growth potential, financial stability, and strategic fit.</a:t>
            </a:r>
            <a:endParaRPr lang="en-US" sz="2200" dirty="0">
              <a:solidFill>
                <a:schemeClr val="bg1"/>
              </a:solidFill>
              <a:ea typeface="+mn-lt"/>
              <a:cs typeface="+mn-lt"/>
            </a:endParaRPr>
          </a:p>
          <a:p>
            <a:pPr>
              <a:buFont typeface="Wingdings" pitchFamily="2" charset="2"/>
              <a:buChar char="Ø"/>
            </a:pPr>
            <a:endParaRPr lang="en-US" sz="3000" dirty="0">
              <a:cs typeface="Calibri"/>
            </a:endParaRPr>
          </a:p>
          <a:p>
            <a:pPr marL="0" indent="0">
              <a:buNone/>
            </a:pPr>
            <a:endParaRPr lang="en-US" sz="1800" dirty="0"/>
          </a:p>
          <a:p>
            <a:pPr marL="0" indent="0">
              <a:buNone/>
            </a:pPr>
            <a:endParaRPr lang="en-US" sz="1800" dirty="0">
              <a:cs typeface="Calibri"/>
            </a:endParaRPr>
          </a:p>
        </p:txBody>
      </p:sp>
      <p:sp>
        <p:nvSpPr>
          <p:cNvPr id="4" name="Rectangle 3">
            <a:extLst>
              <a:ext uri="{FF2B5EF4-FFF2-40B4-BE49-F238E27FC236}">
                <a16:creationId xmlns:a16="http://schemas.microsoft.com/office/drawing/2014/main" id="{DD7B960C-F6E1-AE45-98A6-122DB2A97B5B}"/>
              </a:ext>
            </a:extLst>
          </p:cNvPr>
          <p:cNvSpPr/>
          <p:nvPr/>
        </p:nvSpPr>
        <p:spPr>
          <a:xfrm>
            <a:off x="0" y="0"/>
            <a:ext cx="12192000" cy="1371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526CBCB-8ADA-0E48-96D7-11EEE40222DD}"/>
              </a:ext>
            </a:extLst>
          </p:cNvPr>
          <p:cNvSpPr>
            <a:spLocks noGrp="1"/>
          </p:cNvSpPr>
          <p:nvPr>
            <p:ph type="title"/>
          </p:nvPr>
        </p:nvSpPr>
        <p:spPr>
          <a:xfrm>
            <a:off x="838200" y="46037"/>
            <a:ext cx="10515600" cy="1325563"/>
          </a:xfrm>
          <a:solidFill>
            <a:schemeClr val="tx1"/>
          </a:solidFill>
        </p:spPr>
        <p:txBody>
          <a:bodyPr>
            <a:normAutofit/>
          </a:bodyPr>
          <a:lstStyle/>
          <a:p>
            <a:pPr algn="ctr"/>
            <a:r>
              <a:rPr lang="en-US" sz="3500" b="1" dirty="0">
                <a:solidFill>
                  <a:schemeClr val="bg1"/>
                </a:solidFill>
                <a:latin typeface="Calibri"/>
                <a:cs typeface="Calibri"/>
              </a:rPr>
              <a:t>Problem Statement</a:t>
            </a:r>
          </a:p>
        </p:txBody>
      </p:sp>
    </p:spTree>
    <p:extLst>
      <p:ext uri="{BB962C8B-B14F-4D97-AF65-F5344CB8AC3E}">
        <p14:creationId xmlns:p14="http://schemas.microsoft.com/office/powerpoint/2010/main" val="1862087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5C5A3-2E84-0849-82EA-36D2326D3784}"/>
              </a:ext>
            </a:extLst>
          </p:cNvPr>
          <p:cNvSpPr>
            <a:spLocks noGrp="1"/>
          </p:cNvSpPr>
          <p:nvPr>
            <p:ph idx="1"/>
          </p:nvPr>
        </p:nvSpPr>
        <p:spPr>
          <a:xfrm>
            <a:off x="762000" y="1812608"/>
            <a:ext cx="10515600" cy="4351338"/>
          </a:xfrm>
          <a:solidFill>
            <a:schemeClr val="tx1"/>
          </a:solidFill>
        </p:spPr>
        <p:txBody>
          <a:bodyPr vert="horz" lIns="91440" tIns="45720" rIns="91440" bIns="45720" rtlCol="0" anchor="t">
            <a:normAutofit fontScale="92500" lnSpcReduction="20000"/>
          </a:bodyPr>
          <a:lstStyle/>
          <a:p>
            <a:pPr marL="0" indent="0">
              <a:buNone/>
            </a:pPr>
            <a:endParaRPr lang="en-US" sz="3000" dirty="0">
              <a:ea typeface="+mn-lt"/>
              <a:cs typeface="+mn-lt"/>
            </a:endParaRPr>
          </a:p>
          <a:p>
            <a:pPr algn="l">
              <a:buFont typeface="Wingdings" pitchFamily="2" charset="2"/>
              <a:buChar char="Ø"/>
            </a:pPr>
            <a:r>
              <a:rPr lang="en-IN" sz="2200" b="0" i="0" dirty="0">
                <a:solidFill>
                  <a:srgbClr val="D1D5DB"/>
                </a:solidFill>
                <a:effectLst/>
              </a:rPr>
              <a:t>Conducting data exploration to examine the received data, including its features, number of columns, and column types.</a:t>
            </a:r>
          </a:p>
          <a:p>
            <a:pPr algn="l">
              <a:buFont typeface="Wingdings" pitchFamily="2" charset="2"/>
              <a:buChar char="Ø"/>
            </a:pPr>
            <a:r>
              <a:rPr lang="en-IN" sz="2200" b="0" i="0" dirty="0">
                <a:solidFill>
                  <a:srgbClr val="D1D5DB"/>
                </a:solidFill>
                <a:effectLst/>
              </a:rPr>
              <a:t>Performing necessary transformations on columns, if needed, to ensure the data is appropriately structured for analysis.</a:t>
            </a:r>
          </a:p>
          <a:p>
            <a:pPr algn="l">
              <a:buFont typeface="Wingdings" pitchFamily="2" charset="2"/>
              <a:buChar char="Ø"/>
            </a:pPr>
            <a:r>
              <a:rPr lang="en-IN" sz="2200" b="0" i="0" dirty="0">
                <a:solidFill>
                  <a:srgbClr val="D1D5DB"/>
                </a:solidFill>
                <a:effectLst/>
              </a:rPr>
              <a:t>Identifying and addressing any missing values present in the data to maintain data integrity.</a:t>
            </a:r>
          </a:p>
          <a:p>
            <a:pPr algn="l">
              <a:buFont typeface="Wingdings" pitchFamily="2" charset="2"/>
              <a:buChar char="Ø"/>
            </a:pPr>
            <a:r>
              <a:rPr lang="en-IN" sz="2200" b="0" i="0" dirty="0">
                <a:solidFill>
                  <a:srgbClr val="D1D5DB"/>
                </a:solidFill>
                <a:effectLst/>
              </a:rPr>
              <a:t>Conducting univariate analysis to examine the relationship between individual numerical columns and the dependent variable, Profit.</a:t>
            </a:r>
          </a:p>
          <a:p>
            <a:pPr algn="l">
              <a:buFont typeface="Wingdings" pitchFamily="2" charset="2"/>
              <a:buChar char="Ø"/>
            </a:pPr>
            <a:r>
              <a:rPr lang="en-IN" sz="2200" b="0" i="0" dirty="0">
                <a:solidFill>
                  <a:srgbClr val="D1D5DB"/>
                </a:solidFill>
                <a:effectLst/>
              </a:rPr>
              <a:t>Analysing categorical columns in relation to Profit to uncover any potential insights or patterns.</a:t>
            </a:r>
          </a:p>
          <a:p>
            <a:pPr algn="l">
              <a:buFont typeface="Wingdings" pitchFamily="2" charset="2"/>
              <a:buChar char="Ø"/>
            </a:pPr>
            <a:r>
              <a:rPr lang="en-IN" sz="2200" b="0" i="0" dirty="0">
                <a:solidFill>
                  <a:srgbClr val="D1D5DB"/>
                </a:solidFill>
                <a:effectLst/>
              </a:rPr>
              <a:t>Conducting multivariate analysis to examine the relationships and interactions between multiple variables.</a:t>
            </a:r>
          </a:p>
          <a:p>
            <a:pPr algn="l">
              <a:buFont typeface="Wingdings" pitchFamily="2" charset="2"/>
              <a:buChar char="Ø"/>
            </a:pPr>
            <a:r>
              <a:rPr lang="en-IN" sz="2200" b="0" i="0" dirty="0">
                <a:solidFill>
                  <a:srgbClr val="D1D5DB"/>
                </a:solidFill>
                <a:effectLst/>
              </a:rPr>
              <a:t>Scaling the columns, if required, to ensure comparability and accurate analysis.</a:t>
            </a:r>
          </a:p>
          <a:p>
            <a:pPr algn="l">
              <a:buFont typeface="Wingdings" pitchFamily="2" charset="2"/>
              <a:buChar char="Ø"/>
            </a:pPr>
            <a:r>
              <a:rPr lang="en-IN" sz="2200" b="0" i="0" dirty="0">
                <a:solidFill>
                  <a:srgbClr val="D1D5DB"/>
                </a:solidFill>
                <a:effectLst/>
              </a:rPr>
              <a:t>Analysing the obtained graphs and visualizations to extract valuable insights and draw meaningful conclusions.</a:t>
            </a:r>
          </a:p>
          <a:p>
            <a:pPr marL="457200" indent="-457200"/>
            <a:endParaRPr lang="en-US" sz="3000" dirty="0">
              <a:cs typeface="Calibri"/>
            </a:endParaRPr>
          </a:p>
          <a:p>
            <a:pPr marL="0" indent="0">
              <a:buNone/>
            </a:pPr>
            <a:endParaRPr lang="en-US" sz="3000" dirty="0">
              <a:cs typeface="Calibri"/>
            </a:endParaRPr>
          </a:p>
          <a:p>
            <a:pPr marL="0" indent="0">
              <a:buNone/>
            </a:pPr>
            <a:endParaRPr lang="en-US" sz="1800" dirty="0">
              <a:cs typeface="Calibri"/>
            </a:endParaRPr>
          </a:p>
          <a:p>
            <a:pPr marL="0" indent="0">
              <a:buNone/>
            </a:pPr>
            <a:endParaRPr lang="en-US" sz="1800" dirty="0">
              <a:cs typeface="Calibri"/>
            </a:endParaRPr>
          </a:p>
        </p:txBody>
      </p:sp>
      <p:sp>
        <p:nvSpPr>
          <p:cNvPr id="4" name="Rectangle 3">
            <a:extLst>
              <a:ext uri="{FF2B5EF4-FFF2-40B4-BE49-F238E27FC236}">
                <a16:creationId xmlns:a16="http://schemas.microsoft.com/office/drawing/2014/main" id="{DD7B960C-F6E1-AE45-98A6-122DB2A97B5B}"/>
              </a:ext>
            </a:extLst>
          </p:cNvPr>
          <p:cNvSpPr/>
          <p:nvPr/>
        </p:nvSpPr>
        <p:spPr>
          <a:xfrm>
            <a:off x="0" y="0"/>
            <a:ext cx="12192000" cy="1371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526CBCB-8ADA-0E48-96D7-11EEE40222DD}"/>
              </a:ext>
            </a:extLst>
          </p:cNvPr>
          <p:cNvSpPr>
            <a:spLocks noGrp="1"/>
          </p:cNvSpPr>
          <p:nvPr>
            <p:ph type="title"/>
          </p:nvPr>
        </p:nvSpPr>
        <p:spPr>
          <a:xfrm>
            <a:off x="838200" y="46037"/>
            <a:ext cx="10515600" cy="1325563"/>
          </a:xfrm>
        </p:spPr>
        <p:txBody>
          <a:bodyPr>
            <a:normAutofit/>
          </a:bodyPr>
          <a:lstStyle/>
          <a:p>
            <a:pPr algn="ctr"/>
            <a:r>
              <a:rPr lang="en-US" sz="3500" b="1" dirty="0">
                <a:solidFill>
                  <a:schemeClr val="bg1"/>
                </a:solidFill>
                <a:latin typeface="Calibri"/>
                <a:cs typeface="Calibri"/>
              </a:rPr>
              <a:t>Approach</a:t>
            </a:r>
          </a:p>
        </p:txBody>
      </p:sp>
    </p:spTree>
    <p:extLst>
      <p:ext uri="{BB962C8B-B14F-4D97-AF65-F5344CB8AC3E}">
        <p14:creationId xmlns:p14="http://schemas.microsoft.com/office/powerpoint/2010/main" val="13024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EE7A3-F2C2-8145-B852-24B96B83A958}"/>
              </a:ext>
            </a:extLst>
          </p:cNvPr>
          <p:cNvSpPr txBox="1"/>
          <p:nvPr/>
        </p:nvSpPr>
        <p:spPr>
          <a:xfrm>
            <a:off x="315314" y="1670704"/>
            <a:ext cx="11561371" cy="3970318"/>
          </a:xfrm>
          <a:prstGeom prst="rect">
            <a:avLst/>
          </a:prstGeom>
          <a:solidFill>
            <a:schemeClr val="tx1"/>
          </a:solidFill>
        </p:spPr>
        <p:txBody>
          <a:bodyPr wrap="square" lIns="91440" tIns="45720" rIns="91440" bIns="45720" rtlCol="0" anchor="t">
            <a:spAutoFit/>
          </a:bodyPr>
          <a:lstStyle/>
          <a:p>
            <a:pPr marL="285750" indent="-285750">
              <a:buFont typeface="Arial" panose="020B0604020202020204" pitchFamily="34" charset="0"/>
              <a:buChar char="•"/>
            </a:pPr>
            <a:endParaRPr lang="en-US" dirty="0">
              <a:solidFill>
                <a:schemeClr val="bg1"/>
              </a:solidFill>
            </a:endParaRPr>
          </a:p>
          <a:p>
            <a:pPr algn="l"/>
            <a:r>
              <a:rPr lang="en-IN" sz="2000" b="0" i="0" dirty="0">
                <a:solidFill>
                  <a:srgbClr val="D1D5DB"/>
                </a:solidFill>
                <a:effectLst/>
              </a:rPr>
              <a:t>Four files are utilized for analysis:</a:t>
            </a:r>
          </a:p>
          <a:p>
            <a:pPr algn="l"/>
            <a:endParaRPr lang="en-IN" sz="2000" b="0" i="0" dirty="0">
              <a:solidFill>
                <a:srgbClr val="D1D5DB"/>
              </a:solidFill>
              <a:effectLst/>
            </a:endParaRPr>
          </a:p>
          <a:p>
            <a:pPr marL="342900" indent="-342900" algn="l">
              <a:buFont typeface="Wingdings" pitchFamily="2" charset="2"/>
              <a:buChar char="Ø"/>
            </a:pPr>
            <a:r>
              <a:rPr lang="en-IN" sz="2000" b="0" i="0" dirty="0" err="1">
                <a:solidFill>
                  <a:srgbClr val="D1D5DB"/>
                </a:solidFill>
                <a:effectLst/>
              </a:rPr>
              <a:t>Cab_Data.csv</a:t>
            </a:r>
            <a:r>
              <a:rPr lang="en-IN" sz="2000" b="0" i="0" dirty="0">
                <a:solidFill>
                  <a:srgbClr val="D1D5DB"/>
                </a:solidFill>
                <a:effectLst/>
              </a:rPr>
              <a:t>: Contains transaction details for two cab companies.</a:t>
            </a:r>
          </a:p>
          <a:p>
            <a:pPr marL="342900" indent="-342900" algn="l">
              <a:buFont typeface="Wingdings" pitchFamily="2" charset="2"/>
              <a:buChar char="Ø"/>
            </a:pPr>
            <a:r>
              <a:rPr lang="en-IN" sz="2000" b="0" i="0" dirty="0" err="1">
                <a:solidFill>
                  <a:srgbClr val="D1D5DB"/>
                </a:solidFill>
                <a:effectLst/>
              </a:rPr>
              <a:t>Customer_ID.csv</a:t>
            </a:r>
            <a:r>
              <a:rPr lang="en-IN" sz="2000" b="0" i="0" dirty="0">
                <a:solidFill>
                  <a:srgbClr val="D1D5DB"/>
                </a:solidFill>
                <a:effectLst/>
              </a:rPr>
              <a:t>: A mapping table with a unique identifier that links customer demographic details.</a:t>
            </a:r>
          </a:p>
          <a:p>
            <a:pPr marL="342900" indent="-342900" algn="l">
              <a:buFont typeface="Wingdings" pitchFamily="2" charset="2"/>
              <a:buChar char="Ø"/>
            </a:pPr>
            <a:r>
              <a:rPr lang="en-IN" sz="2000" b="0" i="0" dirty="0" err="1">
                <a:solidFill>
                  <a:srgbClr val="D1D5DB"/>
                </a:solidFill>
                <a:effectLst/>
              </a:rPr>
              <a:t>Transaction_ID.csv</a:t>
            </a:r>
            <a:r>
              <a:rPr lang="en-IN" sz="2000" b="0" i="0" dirty="0">
                <a:solidFill>
                  <a:srgbClr val="D1D5DB"/>
                </a:solidFill>
                <a:effectLst/>
              </a:rPr>
              <a:t>: A mapping table that connects transactions to customers and includes payment mode information.</a:t>
            </a:r>
          </a:p>
          <a:p>
            <a:pPr marL="342900" indent="-342900" algn="l">
              <a:buFont typeface="Wingdings" pitchFamily="2" charset="2"/>
              <a:buChar char="Ø"/>
            </a:pPr>
            <a:r>
              <a:rPr lang="en-IN" sz="2000" b="0" i="0" dirty="0" err="1">
                <a:solidFill>
                  <a:srgbClr val="D1D5DB"/>
                </a:solidFill>
                <a:effectLst/>
              </a:rPr>
              <a:t>City.csv</a:t>
            </a:r>
            <a:r>
              <a:rPr lang="en-IN" sz="2000" b="0" i="0" dirty="0">
                <a:solidFill>
                  <a:srgbClr val="D1D5DB"/>
                </a:solidFill>
                <a:effectLst/>
              </a:rPr>
              <a:t>: Provides a list of US cities, along with their population and the number of cab users.</a:t>
            </a:r>
          </a:p>
          <a:p>
            <a:pPr marL="342900" indent="-342900">
              <a:buFont typeface="Wingdings" pitchFamily="2" charset="2"/>
              <a:buChar char="Ø"/>
            </a:pPr>
            <a:r>
              <a:rPr lang="en-US" sz="2000" dirty="0">
                <a:solidFill>
                  <a:schemeClr val="bg1"/>
                </a:solidFill>
                <a:cs typeface="Calibri" panose="020F0502020204030204"/>
              </a:rPr>
              <a:t>The 4 files are merged together using the common index to get the final dataset</a:t>
            </a:r>
          </a:p>
          <a:p>
            <a:pPr marL="342900" indent="-342900">
              <a:buFont typeface="Wingdings" pitchFamily="2" charset="2"/>
              <a:buChar char="Ø"/>
            </a:pPr>
            <a:r>
              <a:rPr lang="en-US" sz="2000" dirty="0">
                <a:solidFill>
                  <a:schemeClr val="bg1"/>
                </a:solidFill>
                <a:ea typeface="+mn-lt"/>
                <a:cs typeface="+mn-lt"/>
              </a:rPr>
              <a:t>On checking we can confirm there are no missing values. </a:t>
            </a:r>
          </a:p>
          <a:p>
            <a:endParaRPr lang="en-US" dirty="0"/>
          </a:p>
          <a:p>
            <a:endParaRPr lang="en-US" dirty="0"/>
          </a:p>
          <a:p>
            <a:endParaRPr lang="en-US" dirty="0">
              <a:cs typeface="Calibri" panose="020F0502020204030204"/>
            </a:endParaRPr>
          </a:p>
        </p:txBody>
      </p:sp>
      <p:sp>
        <p:nvSpPr>
          <p:cNvPr id="18" name="Rectangle 17">
            <a:extLst>
              <a:ext uri="{FF2B5EF4-FFF2-40B4-BE49-F238E27FC236}">
                <a16:creationId xmlns:a16="http://schemas.microsoft.com/office/drawing/2014/main" id="{3FDECAE3-36C4-B048-BBC3-A0828AC8256E}"/>
              </a:ext>
            </a:extLst>
          </p:cNvPr>
          <p:cNvSpPr/>
          <p:nvPr/>
        </p:nvSpPr>
        <p:spPr>
          <a:xfrm>
            <a:off x="0" y="0"/>
            <a:ext cx="12192000" cy="13644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a16="http://schemas.microsoft.com/office/drawing/2014/main" id="{C39E92EF-EA57-D14F-879A-1E01FCAE5C7C}"/>
              </a:ext>
            </a:extLst>
          </p:cNvPr>
          <p:cNvSpPr>
            <a:spLocks noGrp="1"/>
          </p:cNvSpPr>
          <p:nvPr>
            <p:ph type="title"/>
          </p:nvPr>
        </p:nvSpPr>
        <p:spPr>
          <a:xfrm>
            <a:off x="838200" y="59927"/>
            <a:ext cx="10515600" cy="1325563"/>
          </a:xfrm>
          <a:solidFill>
            <a:schemeClr val="tx1"/>
          </a:solidFill>
        </p:spPr>
        <p:txBody>
          <a:bodyPr/>
          <a:lstStyle/>
          <a:p>
            <a:pPr algn="ctr"/>
            <a:r>
              <a:rPr lang="en-US" b="1" dirty="0">
                <a:solidFill>
                  <a:schemeClr val="bg1"/>
                </a:solidFill>
              </a:rPr>
              <a:t>Data Exploration</a:t>
            </a:r>
          </a:p>
        </p:txBody>
      </p:sp>
    </p:spTree>
    <p:extLst>
      <p:ext uri="{BB962C8B-B14F-4D97-AF65-F5344CB8AC3E}">
        <p14:creationId xmlns:p14="http://schemas.microsoft.com/office/powerpoint/2010/main" val="148929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dirty="0">
                <a:solidFill>
                  <a:schemeClr val="accent2"/>
                </a:solidFill>
              </a:rPr>
              <a:t>Profit Analysis</a:t>
            </a: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b="1" dirty="0">
                <a:solidFill>
                  <a:schemeClr val="accent2"/>
                </a:solidFill>
                <a:latin typeface="+mj-lt"/>
              </a:rPr>
              <a:t>      </a:t>
            </a:r>
            <a:r>
              <a:rPr lang="en-US" sz="4400" b="1" dirty="0">
                <a:solidFill>
                  <a:schemeClr val="bg1"/>
                </a:solidFill>
                <a:latin typeface="+mj-lt"/>
              </a:rPr>
              <a:t>reading of datasets</a:t>
            </a:r>
          </a:p>
        </p:txBody>
      </p:sp>
      <p:pic>
        <p:nvPicPr>
          <p:cNvPr id="4" name="Picture 3">
            <a:extLst>
              <a:ext uri="{FF2B5EF4-FFF2-40B4-BE49-F238E27FC236}">
                <a16:creationId xmlns:a16="http://schemas.microsoft.com/office/drawing/2014/main" id="{2FAD718C-DE86-BC61-C9E9-9E0A6C94C336}"/>
              </a:ext>
            </a:extLst>
          </p:cNvPr>
          <p:cNvPicPr>
            <a:picLocks noChangeAspect="1"/>
          </p:cNvPicPr>
          <p:nvPr/>
        </p:nvPicPr>
        <p:blipFill>
          <a:blip r:embed="rId2"/>
          <a:stretch>
            <a:fillRect/>
          </a:stretch>
        </p:blipFill>
        <p:spPr>
          <a:xfrm>
            <a:off x="2836242" y="2067340"/>
            <a:ext cx="5666184" cy="4164514"/>
          </a:xfrm>
          <a:prstGeom prst="rect">
            <a:avLst/>
          </a:prstGeom>
          <a:ln>
            <a:solidFill>
              <a:schemeClr val="accent1"/>
            </a:solidFill>
          </a:ln>
        </p:spPr>
      </p:pic>
      <p:sp>
        <p:nvSpPr>
          <p:cNvPr id="6" name="TextBox 5">
            <a:extLst>
              <a:ext uri="{FF2B5EF4-FFF2-40B4-BE49-F238E27FC236}">
                <a16:creationId xmlns:a16="http://schemas.microsoft.com/office/drawing/2014/main" id="{1410E38A-900F-59DF-361E-41A129F8FA69}"/>
              </a:ext>
            </a:extLst>
          </p:cNvPr>
          <p:cNvSpPr txBox="1"/>
          <p:nvPr/>
        </p:nvSpPr>
        <p:spPr>
          <a:xfrm>
            <a:off x="404192" y="1578738"/>
            <a:ext cx="2272748" cy="369332"/>
          </a:xfrm>
          <a:prstGeom prst="rect">
            <a:avLst/>
          </a:prstGeom>
          <a:solidFill>
            <a:schemeClr val="tx1"/>
          </a:solidFill>
        </p:spPr>
        <p:txBody>
          <a:bodyPr wrap="square" rtlCol="0">
            <a:spAutoFit/>
          </a:bodyPr>
          <a:lstStyle/>
          <a:p>
            <a:r>
              <a:rPr lang="en-US" dirty="0">
                <a:solidFill>
                  <a:schemeClr val="bg1"/>
                </a:solidFill>
              </a:rPr>
              <a:t>Distribution of cities</a:t>
            </a:r>
          </a:p>
        </p:txBody>
      </p:sp>
    </p:spTree>
    <p:extLst>
      <p:ext uri="{BB962C8B-B14F-4D97-AF65-F5344CB8AC3E}">
        <p14:creationId xmlns:p14="http://schemas.microsoft.com/office/powerpoint/2010/main" val="384811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9A1376-21D0-404E-7135-3A95DAA08A5A}"/>
              </a:ext>
            </a:extLst>
          </p:cNvPr>
          <p:cNvPicPr>
            <a:picLocks noChangeAspect="1"/>
          </p:cNvPicPr>
          <p:nvPr/>
        </p:nvPicPr>
        <p:blipFill>
          <a:blip r:embed="rId2"/>
          <a:stretch>
            <a:fillRect/>
          </a:stretch>
        </p:blipFill>
        <p:spPr>
          <a:xfrm>
            <a:off x="1214230" y="1701249"/>
            <a:ext cx="3997187" cy="3811656"/>
          </a:xfrm>
          <a:prstGeom prst="rect">
            <a:avLst/>
          </a:prstGeom>
          <a:solidFill>
            <a:schemeClr val="accent4">
              <a:lumMod val="40000"/>
              <a:lumOff val="60000"/>
            </a:schemeClr>
          </a:solidFill>
          <a:ln>
            <a:solidFill>
              <a:schemeClr val="accent1">
                <a:lumMod val="50000"/>
              </a:schemeClr>
            </a:solidFill>
          </a:ln>
        </p:spPr>
      </p:pic>
      <p:sp>
        <p:nvSpPr>
          <p:cNvPr id="6" name="TextBox 5">
            <a:extLst>
              <a:ext uri="{FF2B5EF4-FFF2-40B4-BE49-F238E27FC236}">
                <a16:creationId xmlns:a16="http://schemas.microsoft.com/office/drawing/2014/main" id="{6A9289E6-3D52-9809-17D1-D2A619A9AF5A}"/>
              </a:ext>
            </a:extLst>
          </p:cNvPr>
          <p:cNvSpPr txBox="1"/>
          <p:nvPr/>
        </p:nvSpPr>
        <p:spPr>
          <a:xfrm>
            <a:off x="1653128" y="961646"/>
            <a:ext cx="2663687" cy="369332"/>
          </a:xfrm>
          <a:prstGeom prst="rect">
            <a:avLst/>
          </a:prstGeom>
          <a:solidFill>
            <a:schemeClr val="tx1"/>
          </a:solidFill>
        </p:spPr>
        <p:txBody>
          <a:bodyPr wrap="square" rtlCol="0">
            <a:spAutoFit/>
          </a:bodyPr>
          <a:lstStyle/>
          <a:p>
            <a:r>
              <a:rPr lang="en-US" dirty="0">
                <a:solidFill>
                  <a:schemeClr val="bg1"/>
                </a:solidFill>
              </a:rPr>
              <a:t>Distribution of companies</a:t>
            </a:r>
          </a:p>
        </p:txBody>
      </p:sp>
      <p:pic>
        <p:nvPicPr>
          <p:cNvPr id="8" name="Picture 7">
            <a:extLst>
              <a:ext uri="{FF2B5EF4-FFF2-40B4-BE49-F238E27FC236}">
                <a16:creationId xmlns:a16="http://schemas.microsoft.com/office/drawing/2014/main" id="{908AA1EF-0E7A-B488-47C4-32D294710FD4}"/>
              </a:ext>
            </a:extLst>
          </p:cNvPr>
          <p:cNvPicPr>
            <a:picLocks noChangeAspect="1"/>
          </p:cNvPicPr>
          <p:nvPr/>
        </p:nvPicPr>
        <p:blipFill>
          <a:blip r:embed="rId3"/>
          <a:stretch>
            <a:fillRect/>
          </a:stretch>
        </p:blipFill>
        <p:spPr>
          <a:xfrm>
            <a:off x="6367831" y="1701249"/>
            <a:ext cx="4127891" cy="3705639"/>
          </a:xfrm>
          <a:prstGeom prst="rect">
            <a:avLst/>
          </a:prstGeom>
          <a:ln>
            <a:solidFill>
              <a:schemeClr val="accent1">
                <a:lumMod val="50000"/>
              </a:schemeClr>
            </a:solidFill>
          </a:ln>
        </p:spPr>
      </p:pic>
      <p:sp>
        <p:nvSpPr>
          <p:cNvPr id="9" name="TextBox 8">
            <a:extLst>
              <a:ext uri="{FF2B5EF4-FFF2-40B4-BE49-F238E27FC236}">
                <a16:creationId xmlns:a16="http://schemas.microsoft.com/office/drawing/2014/main" id="{DE2A9195-B6B4-0CEB-8C4F-2CDC543B975B}"/>
              </a:ext>
            </a:extLst>
          </p:cNvPr>
          <p:cNvSpPr txBox="1"/>
          <p:nvPr/>
        </p:nvSpPr>
        <p:spPr>
          <a:xfrm>
            <a:off x="6675862" y="961646"/>
            <a:ext cx="2531166" cy="369332"/>
          </a:xfrm>
          <a:prstGeom prst="rect">
            <a:avLst/>
          </a:prstGeom>
          <a:solidFill>
            <a:schemeClr val="tx1"/>
          </a:solidFill>
        </p:spPr>
        <p:txBody>
          <a:bodyPr wrap="square" rtlCol="0">
            <a:spAutoFit/>
          </a:bodyPr>
          <a:lstStyle/>
          <a:p>
            <a:r>
              <a:rPr lang="en-US" dirty="0">
                <a:solidFill>
                  <a:schemeClr val="bg1"/>
                </a:solidFill>
              </a:rPr>
              <a:t>Distribution of Genders</a:t>
            </a:r>
          </a:p>
        </p:txBody>
      </p:sp>
    </p:spTree>
    <p:extLst>
      <p:ext uri="{BB962C8B-B14F-4D97-AF65-F5344CB8AC3E}">
        <p14:creationId xmlns:p14="http://schemas.microsoft.com/office/powerpoint/2010/main" val="606071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CD0AB7-E911-6D0B-2147-E4E9BBFDC1E8}"/>
              </a:ext>
            </a:extLst>
          </p:cNvPr>
          <p:cNvSpPr/>
          <p:nvPr/>
        </p:nvSpPr>
        <p:spPr>
          <a:xfrm>
            <a:off x="0" y="0"/>
            <a:ext cx="12192000" cy="13839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b="1" dirty="0">
                <a:solidFill>
                  <a:schemeClr val="bg1"/>
                </a:solidFill>
                <a:latin typeface="+mj-lt"/>
              </a:rPr>
              <a:t>EDA</a:t>
            </a:r>
          </a:p>
        </p:txBody>
      </p:sp>
      <p:sp>
        <p:nvSpPr>
          <p:cNvPr id="4" name="TextBox 3">
            <a:extLst>
              <a:ext uri="{FF2B5EF4-FFF2-40B4-BE49-F238E27FC236}">
                <a16:creationId xmlns:a16="http://schemas.microsoft.com/office/drawing/2014/main" id="{DC19976C-A45C-2C7C-8499-05BFF4DB1BCB}"/>
              </a:ext>
            </a:extLst>
          </p:cNvPr>
          <p:cNvSpPr txBox="1"/>
          <p:nvPr/>
        </p:nvSpPr>
        <p:spPr>
          <a:xfrm>
            <a:off x="430696" y="1637508"/>
            <a:ext cx="2445026" cy="369332"/>
          </a:xfrm>
          <a:prstGeom prst="rect">
            <a:avLst/>
          </a:prstGeom>
          <a:solidFill>
            <a:schemeClr val="tx1"/>
          </a:solidFill>
        </p:spPr>
        <p:txBody>
          <a:bodyPr wrap="square">
            <a:spAutoFit/>
          </a:bodyPr>
          <a:lstStyle/>
          <a:p>
            <a:pPr algn="l"/>
            <a:r>
              <a:rPr lang="en-IN" b="1" dirty="0">
                <a:solidFill>
                  <a:schemeClr val="bg1"/>
                </a:solidFill>
                <a:latin typeface="-apple-system"/>
              </a:rPr>
              <a:t>Profit margins:</a:t>
            </a:r>
            <a:endParaRPr lang="en-IN" b="1" i="0" dirty="0">
              <a:solidFill>
                <a:schemeClr val="bg1"/>
              </a:solidFill>
              <a:effectLst/>
              <a:latin typeface="-apple-system"/>
            </a:endParaRPr>
          </a:p>
        </p:txBody>
      </p:sp>
      <p:pic>
        <p:nvPicPr>
          <p:cNvPr id="8" name="Picture 7">
            <a:extLst>
              <a:ext uri="{FF2B5EF4-FFF2-40B4-BE49-F238E27FC236}">
                <a16:creationId xmlns:a16="http://schemas.microsoft.com/office/drawing/2014/main" id="{D72942F7-099A-E1E3-60E5-B24E02B5CDDB}"/>
              </a:ext>
            </a:extLst>
          </p:cNvPr>
          <p:cNvPicPr>
            <a:picLocks noChangeAspect="1"/>
          </p:cNvPicPr>
          <p:nvPr/>
        </p:nvPicPr>
        <p:blipFill>
          <a:blip r:embed="rId2"/>
          <a:stretch>
            <a:fillRect/>
          </a:stretch>
        </p:blipFill>
        <p:spPr>
          <a:xfrm>
            <a:off x="1653209" y="2648777"/>
            <a:ext cx="5283200" cy="3467100"/>
          </a:xfrm>
          <a:prstGeom prst="rect">
            <a:avLst/>
          </a:prstGeom>
        </p:spPr>
      </p:pic>
      <p:sp>
        <p:nvSpPr>
          <p:cNvPr id="10" name="TextBox 9">
            <a:extLst>
              <a:ext uri="{FF2B5EF4-FFF2-40B4-BE49-F238E27FC236}">
                <a16:creationId xmlns:a16="http://schemas.microsoft.com/office/drawing/2014/main" id="{4B051B65-F5A1-E4A9-3D7C-32A7BC6F6135}"/>
              </a:ext>
            </a:extLst>
          </p:cNvPr>
          <p:cNvSpPr txBox="1"/>
          <p:nvPr/>
        </p:nvSpPr>
        <p:spPr>
          <a:xfrm>
            <a:off x="7036904" y="1497498"/>
            <a:ext cx="3710609" cy="2062103"/>
          </a:xfrm>
          <a:prstGeom prst="rect">
            <a:avLst/>
          </a:prstGeom>
          <a:solidFill>
            <a:schemeClr val="tx1"/>
          </a:solidFill>
        </p:spPr>
        <p:txBody>
          <a:bodyPr wrap="square">
            <a:spAutoFit/>
          </a:bodyPr>
          <a:lstStyle/>
          <a:p>
            <a:pPr algn="ctr" rtl="0"/>
            <a:r>
              <a:rPr lang="en-IN" sz="1600" b="0" i="0" dirty="0">
                <a:solidFill>
                  <a:srgbClr val="D1D5DB"/>
                </a:solidFill>
                <a:effectLst/>
              </a:rPr>
              <a:t>Based on the bar plot analysis, it is evident that the Yellow Cab company outperforms the Pink Cab company in terms of profit margins. The visualization clearly illustrates the significant difference in profitability between the two companies, with the Yellow Cab company exhibiting higher profit margins. </a:t>
            </a:r>
            <a:endParaRPr lang="en-IN" sz="1600" b="0" i="0" dirty="0">
              <a:solidFill>
                <a:srgbClr val="000000"/>
              </a:solidFill>
              <a:effectLst/>
            </a:endParaRPr>
          </a:p>
        </p:txBody>
      </p:sp>
      <p:sp>
        <p:nvSpPr>
          <p:cNvPr id="11" name="TextBox 10">
            <a:extLst>
              <a:ext uri="{FF2B5EF4-FFF2-40B4-BE49-F238E27FC236}">
                <a16:creationId xmlns:a16="http://schemas.microsoft.com/office/drawing/2014/main" id="{6316C3D8-63F8-D93A-CC3C-2CEFB35F6773}"/>
              </a:ext>
            </a:extLst>
          </p:cNvPr>
          <p:cNvSpPr txBox="1"/>
          <p:nvPr/>
        </p:nvSpPr>
        <p:spPr>
          <a:xfrm>
            <a:off x="7089912" y="3673187"/>
            <a:ext cx="3604591" cy="2831544"/>
          </a:xfrm>
          <a:prstGeom prst="rect">
            <a:avLst/>
          </a:prstGeom>
          <a:solidFill>
            <a:schemeClr val="tx1"/>
          </a:solidFill>
        </p:spPr>
        <p:txBody>
          <a:bodyPr wrap="square" rtlCol="0">
            <a:spAutoFit/>
          </a:bodyPr>
          <a:lstStyle/>
          <a:p>
            <a:pPr algn="ctr"/>
            <a:r>
              <a:rPr lang="en-IN" sz="1600" b="0" i="0" dirty="0">
                <a:solidFill>
                  <a:schemeClr val="bg1"/>
                </a:solidFill>
                <a:effectLst/>
              </a:rPr>
              <a:t>This observation holds crucial implications for decision-making processes and investment strategies within the cab industry. The visualization serves as a valuable tool for stakeholders, enabling them to make informed business decisions and potentially explore opportunities for maximizing profitability by aligning with the Yellow Cab company.</a:t>
            </a:r>
            <a:br>
              <a:rPr lang="en-IN" b="0" i="0" dirty="0">
                <a:solidFill>
                  <a:srgbClr val="000000"/>
                </a:solidFill>
                <a:effectLst/>
              </a:rPr>
            </a:br>
            <a:endParaRPr lang="en-US" dirty="0"/>
          </a:p>
        </p:txBody>
      </p:sp>
    </p:spTree>
    <p:extLst>
      <p:ext uri="{BB962C8B-B14F-4D97-AF65-F5344CB8AC3E}">
        <p14:creationId xmlns:p14="http://schemas.microsoft.com/office/powerpoint/2010/main" val="621892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BD1752-D7E5-C730-AFA5-FE336A141595}"/>
              </a:ext>
            </a:extLst>
          </p:cNvPr>
          <p:cNvSpPr txBox="1"/>
          <p:nvPr/>
        </p:nvSpPr>
        <p:spPr>
          <a:xfrm>
            <a:off x="649357" y="556590"/>
            <a:ext cx="2425147" cy="371061"/>
          </a:xfrm>
          <a:prstGeom prst="rect">
            <a:avLst/>
          </a:prstGeom>
          <a:solidFill>
            <a:schemeClr val="tx1"/>
          </a:solidFill>
        </p:spPr>
        <p:txBody>
          <a:bodyPr wrap="square" rtlCol="0">
            <a:spAutoFit/>
          </a:bodyPr>
          <a:lstStyle/>
          <a:p>
            <a:r>
              <a:rPr lang="en-US" dirty="0">
                <a:solidFill>
                  <a:schemeClr val="bg1"/>
                </a:solidFill>
              </a:rPr>
              <a:t>Customer distribution</a:t>
            </a:r>
          </a:p>
        </p:txBody>
      </p:sp>
      <p:pic>
        <p:nvPicPr>
          <p:cNvPr id="4" name="Picture 3">
            <a:extLst>
              <a:ext uri="{FF2B5EF4-FFF2-40B4-BE49-F238E27FC236}">
                <a16:creationId xmlns:a16="http://schemas.microsoft.com/office/drawing/2014/main" id="{CF6D5181-3872-2E07-EE7D-AFC2372500BE}"/>
              </a:ext>
            </a:extLst>
          </p:cNvPr>
          <p:cNvPicPr>
            <a:picLocks noChangeAspect="1"/>
          </p:cNvPicPr>
          <p:nvPr/>
        </p:nvPicPr>
        <p:blipFill>
          <a:blip r:embed="rId2"/>
          <a:stretch>
            <a:fillRect/>
          </a:stretch>
        </p:blipFill>
        <p:spPr>
          <a:xfrm>
            <a:off x="1975562" y="1104394"/>
            <a:ext cx="5379395" cy="4938734"/>
          </a:xfrm>
          <a:prstGeom prst="rect">
            <a:avLst/>
          </a:prstGeom>
        </p:spPr>
      </p:pic>
      <p:sp>
        <p:nvSpPr>
          <p:cNvPr id="5" name="TextBox 4">
            <a:extLst>
              <a:ext uri="{FF2B5EF4-FFF2-40B4-BE49-F238E27FC236}">
                <a16:creationId xmlns:a16="http://schemas.microsoft.com/office/drawing/2014/main" id="{7CC08214-C58F-F5A9-B390-0280BABF60E5}"/>
              </a:ext>
            </a:extLst>
          </p:cNvPr>
          <p:cNvSpPr txBox="1"/>
          <p:nvPr/>
        </p:nvSpPr>
        <p:spPr>
          <a:xfrm>
            <a:off x="7699512" y="556590"/>
            <a:ext cx="3988905" cy="5355312"/>
          </a:xfrm>
          <a:prstGeom prst="rect">
            <a:avLst/>
          </a:prstGeom>
          <a:solidFill>
            <a:schemeClr val="tx1"/>
          </a:solidFill>
        </p:spPr>
        <p:txBody>
          <a:bodyPr wrap="square" rtlCol="0">
            <a:spAutoFit/>
          </a:bodyPr>
          <a:lstStyle/>
          <a:p>
            <a:r>
              <a:rPr lang="en-IN" i="1" dirty="0">
                <a:solidFill>
                  <a:schemeClr val="bg1"/>
                </a:solidFill>
                <a:effectLst/>
              </a:rPr>
              <a:t>Yellow cab tends to have more number of customers than the pink cab. </a:t>
            </a:r>
          </a:p>
          <a:p>
            <a:endParaRPr lang="en-IN" i="1" dirty="0">
              <a:solidFill>
                <a:schemeClr val="bg1"/>
              </a:solidFill>
              <a:effectLst/>
            </a:endParaRPr>
          </a:p>
          <a:p>
            <a:r>
              <a:rPr lang="en-IN" b="0" i="0" dirty="0">
                <a:solidFill>
                  <a:srgbClr val="D1D5DB"/>
                </a:solidFill>
                <a:effectLst/>
              </a:rPr>
              <a:t>The data underscores the significance of customer acquisition and retention strategies implemented by the Yellow Cab company, enabling them to effectively capture a larger market share and maintain a competitive edge over their counterparts, including the Pink Cab company. </a:t>
            </a:r>
          </a:p>
          <a:p>
            <a:endParaRPr lang="en-IN" b="0" i="0" dirty="0">
              <a:solidFill>
                <a:srgbClr val="D1D5DB"/>
              </a:solidFill>
              <a:effectLst/>
            </a:endParaRPr>
          </a:p>
          <a:p>
            <a:r>
              <a:rPr lang="en-IN" b="0" i="0" dirty="0">
                <a:solidFill>
                  <a:srgbClr val="D1D5DB"/>
                </a:solidFill>
                <a:effectLst/>
              </a:rPr>
              <a:t>This information holds considerable importance for industry stakeholders and decision-makers, as it provides valuable insights into consumer preferences and the dynamics of the cab industry, facilitating strategic planning and potential growth opportunities.</a:t>
            </a:r>
            <a:endParaRPr lang="en-US" dirty="0">
              <a:solidFill>
                <a:schemeClr val="bg1"/>
              </a:solidFill>
            </a:endParaRPr>
          </a:p>
        </p:txBody>
      </p:sp>
    </p:spTree>
    <p:extLst>
      <p:ext uri="{BB962C8B-B14F-4D97-AF65-F5344CB8AC3E}">
        <p14:creationId xmlns:p14="http://schemas.microsoft.com/office/powerpoint/2010/main" val="1093676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2789</TotalTime>
  <Words>1824</Words>
  <Application>Microsoft Macintosh PowerPoint</Application>
  <PresentationFormat>Widescreen</PresentationFormat>
  <Paragraphs>113</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-apple-system</vt:lpstr>
      <vt:lpstr>Arial</vt:lpstr>
      <vt:lpstr>Calibri</vt:lpstr>
      <vt:lpstr>Calibri Light</vt:lpstr>
      <vt:lpstr>Lato Extended</vt:lpstr>
      <vt:lpstr>Söhne</vt:lpstr>
      <vt:lpstr>Wingdings</vt:lpstr>
      <vt:lpstr>Office Theme</vt:lpstr>
      <vt:lpstr>PowerPoint Presentation</vt:lpstr>
      <vt:lpstr> Outline of the project</vt:lpstr>
      <vt:lpstr>Problem Statement</vt:lpstr>
      <vt:lpstr>Approach</vt:lpstr>
      <vt:lpstr>Data Exploration</vt:lpstr>
      <vt:lpstr>Profit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KPMG Case Study</dc:title>
  <dc:creator>surya prakash tripathi</dc:creator>
  <cp:lastModifiedBy>Himani A</cp:lastModifiedBy>
  <cp:revision>355</cp:revision>
  <cp:lastPrinted>2019-08-24T08:13:50Z</cp:lastPrinted>
  <dcterms:created xsi:type="dcterms:W3CDTF">2019-08-19T15:39:24Z</dcterms:created>
  <dcterms:modified xsi:type="dcterms:W3CDTF">2023-06-20T00:51:49Z</dcterms:modified>
</cp:coreProperties>
</file>